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8" r:id="rId3"/>
  </p:sldMasterIdLst>
  <p:notesMasterIdLst>
    <p:notesMasterId r:id="rId5"/>
  </p:notesMasterIdLst>
  <p:sldIdLst>
    <p:sldId id="337" r:id="rId4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1" r:id="rId60"/>
    <p:sldId id="312" r:id="rId61"/>
    <p:sldId id="313" r:id="rId62"/>
    <p:sldId id="314" r:id="rId63"/>
    <p:sldId id="315" r:id="rId64"/>
    <p:sldId id="316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36" r:id="rId75"/>
    <p:sldId id="327" r:id="rId76"/>
    <p:sldId id="328" r:id="rId77"/>
    <p:sldId id="329" r:id="rId78"/>
    <p:sldId id="330" r:id="rId79"/>
    <p:sldId id="331" r:id="rId80"/>
    <p:sldId id="332" r:id="rId81"/>
    <p:sldId id="333" r:id="rId82"/>
    <p:sldId id="334" r:id="rId8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63" d="100"/>
          <a:sy n="63" d="100"/>
        </p:scale>
        <p:origin x="59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466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6" Type="http://schemas.openxmlformats.org/officeDocument/2006/relationships/tableStyles" Target="tableStyles.xml"/><Relationship Id="rId85" Type="http://schemas.openxmlformats.org/officeDocument/2006/relationships/viewProps" Target="viewProps.xml"/><Relationship Id="rId84" Type="http://schemas.openxmlformats.org/officeDocument/2006/relationships/presProps" Target="presProps.xml"/><Relationship Id="rId83" Type="http://schemas.openxmlformats.org/officeDocument/2006/relationships/slide" Target="slides/slide79.xml"/><Relationship Id="rId82" Type="http://schemas.openxmlformats.org/officeDocument/2006/relationships/slide" Target="slides/slide78.xml"/><Relationship Id="rId81" Type="http://schemas.openxmlformats.org/officeDocument/2006/relationships/slide" Target="slides/slide77.xml"/><Relationship Id="rId80" Type="http://schemas.openxmlformats.org/officeDocument/2006/relationships/slide" Target="slides/slide76.xml"/><Relationship Id="rId8" Type="http://schemas.openxmlformats.org/officeDocument/2006/relationships/slide" Target="slides/slide4.xml"/><Relationship Id="rId79" Type="http://schemas.openxmlformats.org/officeDocument/2006/relationships/slide" Target="slides/slide75.xml"/><Relationship Id="rId78" Type="http://schemas.openxmlformats.org/officeDocument/2006/relationships/slide" Target="slides/slide74.xml"/><Relationship Id="rId77" Type="http://schemas.openxmlformats.org/officeDocument/2006/relationships/slide" Target="slides/slide73.xml"/><Relationship Id="rId76" Type="http://schemas.openxmlformats.org/officeDocument/2006/relationships/slide" Target="slides/slide72.xml"/><Relationship Id="rId75" Type="http://schemas.openxmlformats.org/officeDocument/2006/relationships/slide" Target="slides/slide71.xml"/><Relationship Id="rId74" Type="http://schemas.openxmlformats.org/officeDocument/2006/relationships/slide" Target="slides/slide70.xml"/><Relationship Id="rId73" Type="http://schemas.openxmlformats.org/officeDocument/2006/relationships/slide" Target="slides/slide69.xml"/><Relationship Id="rId72" Type="http://schemas.openxmlformats.org/officeDocument/2006/relationships/slide" Target="slides/slide68.xml"/><Relationship Id="rId71" Type="http://schemas.openxmlformats.org/officeDocument/2006/relationships/slide" Target="slides/slide67.xml"/><Relationship Id="rId70" Type="http://schemas.openxmlformats.org/officeDocument/2006/relationships/slide" Target="slides/slide66.xml"/><Relationship Id="rId7" Type="http://schemas.openxmlformats.org/officeDocument/2006/relationships/slide" Target="slides/slide3.xml"/><Relationship Id="rId69" Type="http://schemas.openxmlformats.org/officeDocument/2006/relationships/slide" Target="slides/slide65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2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2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3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5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6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7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8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0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2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3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4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5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6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7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8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7e11dec4e3858257340b3db#tid=67ea62b5c650320008bd22f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131"/>
            <a:ext cx="12188952" cy="6857738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557784" y="301752"/>
            <a:ext cx="1746504" cy="62179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45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2026</a:t>
            </a:r>
            <a:endParaRPr lang="en-US" sz="4450" dirty="0"/>
          </a:p>
        </p:txBody>
      </p:sp>
      <p:sp>
        <p:nvSpPr>
          <p:cNvPr id="4" name="MasterShapeName"/>
          <p:cNvSpPr/>
          <p:nvPr/>
        </p:nvSpPr>
        <p:spPr>
          <a:xfrm>
            <a:off x="557784" y="923544"/>
            <a:ext cx="4846320" cy="56692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r>
              <a:rPr lang="zh-CN" altLang="en-US" sz="3200" dirty="0">
                <a:solidFill>
                  <a:srgbClr val="00ADA3"/>
                </a:solidFill>
                <a:latin typeface="方正粗等线简体" panose="02000000000000000000" charset="-122"/>
                <a:ea typeface="方正粗等线简体" panose="02000000000000000000" charset="-122"/>
                <a:cs typeface="方正粗等线简体" panose="02000000000000000000" charset="-122"/>
              </a:rPr>
              <a:t>选择性必修</a:t>
            </a:r>
            <a:r>
              <a:rPr lang="en-US" altLang="zh-CN" sz="3200" dirty="0">
                <a:solidFill>
                  <a:srgbClr val="00ADA3"/>
                </a:solidFill>
                <a:latin typeface="方正粗等线简体" panose="02000000000000000000" charset="-122"/>
                <a:ea typeface="方正粗等线简体" panose="02000000000000000000" charset="-122"/>
                <a:cs typeface="方正粗等线简体" panose="02000000000000000000" charset="-122"/>
              </a:rPr>
              <a:t> </a:t>
            </a:r>
            <a:r>
              <a:rPr lang="zh-CN" altLang="en-US" sz="3200" dirty="0">
                <a:solidFill>
                  <a:srgbClr val="00ADA3"/>
                </a:solidFill>
                <a:latin typeface="方正粗等线简体" panose="02000000000000000000" charset="-122"/>
                <a:ea typeface="方正粗等线简体" panose="02000000000000000000" charset="-122"/>
                <a:cs typeface="方正粗等线简体" panose="02000000000000000000" charset="-122"/>
              </a:rPr>
              <a:t>上册</a:t>
            </a:r>
            <a:endParaRPr lang="zh-CN" altLang="en-US" sz="3200" dirty="0">
              <a:solidFill>
                <a:srgbClr val="00ADA3"/>
              </a:solidFill>
              <a:latin typeface="方正粗等线简体" panose="02000000000000000000" charset="-122"/>
              <a:ea typeface="方正粗等线简体" panose="02000000000000000000" charset="-122"/>
              <a:cs typeface="方正粗等线简体" panose="02000000000000000000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2800" y="6080760"/>
            <a:ext cx="914400" cy="621792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874a8b168e51442c41048c3#tid=6881fc704e75f9000925ccc1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557784" y="301752"/>
            <a:ext cx="1746504" cy="62179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45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2026</a:t>
            </a:r>
            <a:endParaRPr lang="en-US" sz="4450" dirty="0"/>
          </a:p>
        </p:txBody>
      </p:sp>
      <p:sp>
        <p:nvSpPr>
          <p:cNvPr id="4" name="MasterShapeName"/>
          <p:cNvSpPr/>
          <p:nvPr/>
        </p:nvSpPr>
        <p:spPr>
          <a:xfrm>
            <a:off x="557784" y="923544"/>
            <a:ext cx="4846320" cy="56692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1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人教版 选择性必修下册</a:t>
            </a:r>
            <a:endParaRPr lang="en-US" sz="31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72800" y="6080760"/>
            <a:ext cx="914400" cy="621792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0" Type="http://schemas.openxmlformats.org/officeDocument/2006/relationships/theme" Target="../theme/theme2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6.xml"/><Relationship Id="rId4" Type="http://schemas.openxmlformats.org/officeDocument/2006/relationships/slide" Target="slide43.xml"/><Relationship Id="rId3" Type="http://schemas.openxmlformats.org/officeDocument/2006/relationships/slide" Target="slide29.xml"/><Relationship Id="rId2" Type="http://schemas.openxmlformats.org/officeDocument/2006/relationships/image" Target="../media/image9.jpeg"/><Relationship Id="rId1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6dd36c660?pid=9c3983dc5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69464" y="468000"/>
            <a:ext cx="7059168" cy="3328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6dd36c660?pid=9c3983dc5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52344" y="468000"/>
            <a:ext cx="6693408" cy="3438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6dd36c660?pid=9c3983dc5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98648" y="468000"/>
            <a:ext cx="6400800" cy="384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6dd36c660?pid=9c3983dc5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35224" y="468000"/>
            <a:ext cx="6318504" cy="389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6dd36c660?pid=9c3983dc5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90088" y="468000"/>
            <a:ext cx="6208776" cy="2331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6dd36c660?pid=9c3983dc5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54096" y="468000"/>
            <a:ext cx="608076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6dd36c660?pid=9c3983dc5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82112" y="468000"/>
            <a:ext cx="5833872" cy="2185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3" name="P_6_BD#6dd36c660?pid=9c3983dc5&amp;color=0,0,0&amp;mp=1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46120" y="2789052"/>
            <a:ext cx="5696712" cy="2176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0d610b86?pid=9c3983dc5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字词释义</a:t>
            </a:r>
            <a:endParaRPr lang="en-US" altLang="zh-CN" sz="3000" dirty="0"/>
          </a:p>
        </p:txBody>
      </p:sp>
      <p:sp>
        <p:nvSpPr>
          <p:cNvPr id="3" name="QB_7_BD.1_1#170714a9f?pid=00d610b86&amp;color=0,0,0&amp;vtp=1&amp;bbb=1"/>
          <p:cNvSpPr/>
          <p:nvPr/>
        </p:nvSpPr>
        <p:spPr>
          <a:xfrm>
            <a:off x="612648" y="1135253"/>
            <a:ext cx="10963656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苗裔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皇考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摄提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贞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孟陬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庚寅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2_1#170714a9f.blank?pid=00d610b86&amp;color=0,0,0&amp;vpa=1&amp;vtp=1&amp;bbb=1"/>
          <p:cNvSpPr/>
          <p:nvPr/>
        </p:nvSpPr>
        <p:spPr>
          <a:xfrm>
            <a:off x="2045367" y="1104773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远代子孙</a:t>
            </a:r>
            <a:endParaRPr lang="en-US" altLang="zh-CN" sz="2800" dirty="0"/>
          </a:p>
        </p:txBody>
      </p:sp>
      <p:sp>
        <p:nvSpPr>
          <p:cNvPr id="6" name="QB_7_AN.4_1#170714a9f.blank?pid=00d610b86&amp;color=0,0,0&amp;vpa=2&amp;vtp=1"/>
          <p:cNvSpPr/>
          <p:nvPr/>
        </p:nvSpPr>
        <p:spPr>
          <a:xfrm>
            <a:off x="1867567" y="1752473"/>
            <a:ext cx="61595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</a:t>
            </a:r>
            <a:endParaRPr lang="en-US" altLang="zh-CN" sz="2800" dirty="0"/>
          </a:p>
        </p:txBody>
      </p:sp>
      <p:sp>
        <p:nvSpPr>
          <p:cNvPr id="8" name="QB_7_AN.6_1#170714a9f.blank?pid=00d610b86&amp;color=0,0,0&amp;vpa=3&amp;vtp=1&amp;bbb=1"/>
          <p:cNvSpPr/>
          <p:nvPr/>
        </p:nvSpPr>
        <p:spPr>
          <a:xfrm>
            <a:off x="2045367" y="2400173"/>
            <a:ext cx="311626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对已故父亲的美称</a:t>
            </a:r>
            <a:endParaRPr lang="en-US" altLang="zh-CN" sz="2800" dirty="0"/>
          </a:p>
        </p:txBody>
      </p:sp>
      <p:sp>
        <p:nvSpPr>
          <p:cNvPr id="10" name="QB_7_AN.8_1#170714a9f.blank?pid=00d610b86&amp;color=0,0,0&amp;vpa=4&amp;vtp=1&amp;bbb=1"/>
          <p:cNvSpPr/>
          <p:nvPr/>
        </p:nvSpPr>
        <p:spPr>
          <a:xfrm>
            <a:off x="2045367" y="3047873"/>
            <a:ext cx="382905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“摄提格”，寅年的别称</a:t>
            </a:r>
            <a:endParaRPr lang="en-US" altLang="zh-CN" sz="2800" dirty="0"/>
          </a:p>
        </p:txBody>
      </p:sp>
      <p:sp>
        <p:nvSpPr>
          <p:cNvPr id="12" name="QB_7_AN.10_1#170714a9f.blank?pid=00d610b86&amp;color=0,0,0&amp;vpa=5&amp;vtp=1&amp;bbb=1"/>
          <p:cNvSpPr/>
          <p:nvPr/>
        </p:nvSpPr>
        <p:spPr>
          <a:xfrm>
            <a:off x="1689767" y="3695573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当、正当</a:t>
            </a:r>
            <a:endParaRPr lang="en-US" altLang="zh-CN" sz="2800" dirty="0"/>
          </a:p>
        </p:txBody>
      </p:sp>
      <p:sp>
        <p:nvSpPr>
          <p:cNvPr id="14" name="QB_7_AN.12_1#170714a9f.blank?pid=00d610b86&amp;color=0,0,0&amp;vpa=6&amp;vtp=1&amp;bbb=1"/>
          <p:cNvSpPr/>
          <p:nvPr/>
        </p:nvSpPr>
        <p:spPr>
          <a:xfrm>
            <a:off x="2223167" y="4343273"/>
            <a:ext cx="49022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孟春正月，是寅月，正月为陬</a:t>
            </a:r>
            <a:endParaRPr lang="en-US" altLang="zh-CN" sz="2800" dirty="0"/>
          </a:p>
        </p:txBody>
      </p:sp>
      <p:sp>
        <p:nvSpPr>
          <p:cNvPr id="16" name="QB_7_AN.14_1#170714a9f.blank?pid=00d610b86&amp;color=0,0,0&amp;vpa=7&amp;vtp=1&amp;bbb=1"/>
          <p:cNvSpPr/>
          <p:nvPr/>
        </p:nvSpPr>
        <p:spPr>
          <a:xfrm>
            <a:off x="2045367" y="4990973"/>
            <a:ext cx="13303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庚寅日</a:t>
            </a:r>
            <a:endParaRPr lang="en-US" altLang="zh-CN" sz="2800" dirty="0"/>
          </a:p>
        </p:txBody>
      </p:sp>
      <p:sp>
        <p:nvSpPr>
          <p:cNvPr id="18" name="QB_7_AN.16_1#170714a9f.blank?pid=00d610b86&amp;color=0,0,0&amp;vpa=8&amp;vtp=1&amp;bbb=1"/>
          <p:cNvSpPr/>
          <p:nvPr/>
        </p:nvSpPr>
        <p:spPr>
          <a:xfrm>
            <a:off x="1689767" y="5617718"/>
            <a:ext cx="9731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降生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  <p:bldP spid="10" grpId="0" animBg="1" build="p"/>
      <p:bldP spid="12" grpId="0" animBg="1" build="p"/>
      <p:bldP spid="14" grpId="0" animBg="1" build="p"/>
      <p:bldP spid="16" grpId="0" animBg="1" build="p"/>
      <p:bldP spid="18" grpId="0" animBg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7_1#da11ff718?pid=00d610b86&amp;color=0,0,0&amp;vtp=1&amp;bt=1&amp;bbb=1"/>
          <p:cNvSpPr/>
          <p:nvPr/>
        </p:nvSpPr>
        <p:spPr>
          <a:xfrm>
            <a:off x="612648" y="466344"/>
            <a:ext cx="10963656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⑪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初度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⑫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肇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⑬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⑭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纷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⑮.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⑯.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修能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⑰.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8_1#da11ff718.blank?pid=00d610b86&amp;color=0,0,0&amp;vpa=9&amp;vtp=1&amp;bbb=1"/>
          <p:cNvSpPr/>
          <p:nvPr/>
        </p:nvSpPr>
        <p:spPr>
          <a:xfrm>
            <a:off x="1689767" y="4358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观察</a:t>
            </a:r>
            <a:endParaRPr lang="en-US" altLang="zh-CN" sz="2800" dirty="0"/>
          </a:p>
        </p:txBody>
      </p:sp>
      <p:sp>
        <p:nvSpPr>
          <p:cNvPr id="5" name="QB_7_AN.20_1#da11ff718.blank?pid=00d610b86&amp;color=0,0,0&amp;vpa=10&amp;vtp=1&amp;bbb=1"/>
          <p:cNvSpPr/>
          <p:nvPr/>
        </p:nvSpPr>
        <p:spPr>
          <a:xfrm>
            <a:off x="1867567" y="10835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测度、衡量</a:t>
            </a:r>
            <a:endParaRPr lang="en-US" altLang="zh-CN" sz="2800" dirty="0"/>
          </a:p>
        </p:txBody>
      </p:sp>
      <p:sp>
        <p:nvSpPr>
          <p:cNvPr id="7" name="QB_7_AN.22_1#da11ff718.blank?pid=00d610b86&amp;color=0,0,0&amp;vpa=11&amp;vtp=1&amp;bbb=1"/>
          <p:cNvSpPr/>
          <p:nvPr/>
        </p:nvSpPr>
        <p:spPr>
          <a:xfrm>
            <a:off x="2108867" y="1731264"/>
            <a:ext cx="24018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出生时的情况</a:t>
            </a:r>
            <a:endParaRPr lang="en-US" altLang="zh-CN" sz="2800" dirty="0"/>
          </a:p>
        </p:txBody>
      </p:sp>
      <p:sp>
        <p:nvSpPr>
          <p:cNvPr id="9" name="QB_7_AN.24_1#da11ff718.blank?pid=00d610b86&amp;color=0,0,0&amp;vpa=12&amp;vtp=1&amp;bbb=1"/>
          <p:cNvSpPr/>
          <p:nvPr/>
        </p:nvSpPr>
        <p:spPr>
          <a:xfrm>
            <a:off x="1753267" y="23789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开始</a:t>
            </a:r>
            <a:endParaRPr lang="en-US" altLang="zh-CN" sz="2800" dirty="0"/>
          </a:p>
        </p:txBody>
      </p:sp>
      <p:sp>
        <p:nvSpPr>
          <p:cNvPr id="11" name="QB_7_AN.26_1#da11ff718.blank?pid=00d610b86&amp;color=0,0,0&amp;vpa=13&amp;vtp=1&amp;bbb=1"/>
          <p:cNvSpPr/>
          <p:nvPr/>
        </p:nvSpPr>
        <p:spPr>
          <a:xfrm>
            <a:off x="1753267" y="30266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赐给</a:t>
            </a:r>
            <a:endParaRPr lang="en-US" altLang="zh-CN" sz="2800" dirty="0"/>
          </a:p>
        </p:txBody>
      </p:sp>
      <p:sp>
        <p:nvSpPr>
          <p:cNvPr id="13" name="QB_7_AN.28_1#da11ff718.blank?pid=00d610b86&amp;color=0,0,0&amp;vpa=14&amp;vtp=1&amp;bbb=1"/>
          <p:cNvSpPr/>
          <p:nvPr/>
        </p:nvSpPr>
        <p:spPr>
          <a:xfrm>
            <a:off x="1931067" y="36743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盛多</a:t>
            </a:r>
            <a:endParaRPr lang="en-US" altLang="zh-CN" sz="2800" dirty="0"/>
          </a:p>
        </p:txBody>
      </p:sp>
      <p:sp>
        <p:nvSpPr>
          <p:cNvPr id="15" name="QB_7_AN.30_1#da11ff718.blank?pid=00d610b86&amp;color=0,0,0&amp;vpa=15&amp;vtp=1"/>
          <p:cNvSpPr/>
          <p:nvPr/>
        </p:nvSpPr>
        <p:spPr>
          <a:xfrm>
            <a:off x="1842167" y="4322064"/>
            <a:ext cx="61595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加</a:t>
            </a:r>
            <a:endParaRPr lang="en-US" altLang="zh-CN" sz="2800" dirty="0"/>
          </a:p>
        </p:txBody>
      </p:sp>
      <p:sp>
        <p:nvSpPr>
          <p:cNvPr id="17" name="QB_7_AN.32_1#da11ff718.blank?pid=00d610b86&amp;color=0,0,0&amp;vpa=16&amp;vtp=1&amp;bbb=1"/>
          <p:cNvSpPr/>
          <p:nvPr/>
        </p:nvSpPr>
        <p:spPr>
          <a:xfrm>
            <a:off x="2185067" y="4969764"/>
            <a:ext cx="81153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美好的容态。一说指优秀的才能。能，一说作“态”</a:t>
            </a:r>
            <a:endParaRPr lang="en-US" altLang="zh-CN" sz="2800" dirty="0"/>
          </a:p>
        </p:txBody>
      </p:sp>
      <p:sp>
        <p:nvSpPr>
          <p:cNvPr id="19" name="QB_7_AN.34_1#da11ff718.blank?pid=00d610b86&amp;color=0,0,0&amp;vpa=17&amp;vtp=1&amp;bbb=1"/>
          <p:cNvSpPr/>
          <p:nvPr/>
        </p:nvSpPr>
        <p:spPr>
          <a:xfrm>
            <a:off x="1842167" y="5596509"/>
            <a:ext cx="24018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楚地方言，披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  <p:bldP spid="13" grpId="0" animBg="1" build="p"/>
      <p:bldP spid="15" grpId="0" animBg="1" build="p"/>
      <p:bldP spid="17" grpId="0" animBg="1" build="p"/>
      <p:bldP spid="19" grpId="0" animBg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5_1#b43c97db0?pid=00d610b86&amp;color=0,0,0&amp;vtp=1&amp;bt=1&amp;bbb=1"/>
          <p:cNvSpPr/>
          <p:nvPr/>
        </p:nvSpPr>
        <p:spPr>
          <a:xfrm>
            <a:off x="612648" y="466344"/>
            <a:ext cx="10963656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⑱.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⑲.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纫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⑳.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不吾与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㉑.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㉒.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揽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㉓.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㉔.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代序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㉕.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抚壮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㉖.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弃秽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36_1#b43c97db0.blank?pid=00d610b86&amp;color=0,0,0&amp;vpa=18&amp;vtp=1&amp;bbb=1"/>
          <p:cNvSpPr/>
          <p:nvPr/>
        </p:nvSpPr>
        <p:spPr>
          <a:xfrm>
            <a:off x="2019967" y="435864"/>
            <a:ext cx="347186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同“僻”，僻静、幽静</a:t>
            </a:r>
            <a:endParaRPr lang="en-US" altLang="zh-CN" sz="2800" dirty="0"/>
          </a:p>
        </p:txBody>
      </p:sp>
      <p:sp>
        <p:nvSpPr>
          <p:cNvPr id="5" name="QB_7_AN.38_1#b43c97db0.blank?pid=00d610b86&amp;color=0,0,0&amp;vpa=19&amp;vtp=1&amp;bbb=1"/>
          <p:cNvSpPr/>
          <p:nvPr/>
        </p:nvSpPr>
        <p:spPr>
          <a:xfrm>
            <a:off x="1842167" y="10835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连缀、连接</a:t>
            </a:r>
            <a:endParaRPr lang="en-US" altLang="zh-CN" sz="2800" dirty="0"/>
          </a:p>
        </p:txBody>
      </p:sp>
      <p:sp>
        <p:nvSpPr>
          <p:cNvPr id="7" name="QB_7_AN.40_1#b43c97db0.blank?pid=00d610b86&amp;color=0,0,0&amp;vpa=20&amp;vtp=1&amp;bbb=1"/>
          <p:cNvSpPr/>
          <p:nvPr/>
        </p:nvSpPr>
        <p:spPr>
          <a:xfrm>
            <a:off x="2553367" y="1731264"/>
            <a:ext cx="347186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“不与吾”，不等待我</a:t>
            </a:r>
            <a:endParaRPr lang="en-US" altLang="zh-CN" sz="2800" dirty="0"/>
          </a:p>
        </p:txBody>
      </p:sp>
      <p:sp>
        <p:nvSpPr>
          <p:cNvPr id="9" name="QB_7_AN.42_1#b43c97db0.blank?pid=00d610b86&amp;color=0,0,0&amp;vpa=21&amp;vtp=1&amp;bbb=1"/>
          <p:cNvSpPr/>
          <p:nvPr/>
        </p:nvSpPr>
        <p:spPr>
          <a:xfrm>
            <a:off x="1778667" y="23789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拔取</a:t>
            </a:r>
            <a:endParaRPr lang="en-US" altLang="zh-CN" sz="2800" dirty="0"/>
          </a:p>
        </p:txBody>
      </p:sp>
      <p:sp>
        <p:nvSpPr>
          <p:cNvPr id="11" name="QB_7_AN.44_1#b43c97db0.blank?pid=00d610b86&amp;color=0,0,0&amp;vpa=22&amp;vtp=1&amp;bbb=1"/>
          <p:cNvSpPr/>
          <p:nvPr/>
        </p:nvSpPr>
        <p:spPr>
          <a:xfrm>
            <a:off x="1778667" y="30266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采摘</a:t>
            </a:r>
            <a:endParaRPr lang="en-US" altLang="zh-CN" sz="2800" dirty="0"/>
          </a:p>
        </p:txBody>
      </p:sp>
      <p:sp>
        <p:nvSpPr>
          <p:cNvPr id="13" name="QB_7_AN.46_1#b43c97db0.blank?pid=00d610b86&amp;color=0,0,0&amp;vpa=23&amp;vtp=1&amp;bbb=1"/>
          <p:cNvSpPr/>
          <p:nvPr/>
        </p:nvSpPr>
        <p:spPr>
          <a:xfrm>
            <a:off x="1778667" y="36743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久留</a:t>
            </a:r>
            <a:endParaRPr lang="en-US" altLang="zh-CN" sz="2800" dirty="0"/>
          </a:p>
        </p:txBody>
      </p:sp>
      <p:sp>
        <p:nvSpPr>
          <p:cNvPr id="15" name="QB_7_AN.48_1#b43c97db0.blank?pid=00d610b86&amp;color=0,0,0&amp;vpa=24&amp;vtp=1&amp;bbb=1"/>
          <p:cNvSpPr/>
          <p:nvPr/>
        </p:nvSpPr>
        <p:spPr>
          <a:xfrm>
            <a:off x="2134267" y="4322064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时序更替</a:t>
            </a:r>
            <a:endParaRPr lang="en-US" altLang="zh-CN" sz="2800" dirty="0"/>
          </a:p>
        </p:txBody>
      </p:sp>
      <p:sp>
        <p:nvSpPr>
          <p:cNvPr id="17" name="QB_7_AN.50_1#b43c97db0.blank?pid=00d610b86&amp;color=0,0,0&amp;vpa=25&amp;vtp=1&amp;bbb=1"/>
          <p:cNvSpPr/>
          <p:nvPr/>
        </p:nvSpPr>
        <p:spPr>
          <a:xfrm>
            <a:off x="2134267" y="4969764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把握壮年</a:t>
            </a:r>
            <a:endParaRPr lang="en-US" altLang="zh-CN" sz="2800" dirty="0"/>
          </a:p>
        </p:txBody>
      </p:sp>
      <p:sp>
        <p:nvSpPr>
          <p:cNvPr id="19" name="QB_7_AN.52_1#b43c97db0.blank?pid=00d610b86&amp;color=0,0,0&amp;vpa=26&amp;vtp=1&amp;bbb=1"/>
          <p:cNvSpPr/>
          <p:nvPr/>
        </p:nvSpPr>
        <p:spPr>
          <a:xfrm>
            <a:off x="2134267" y="5596509"/>
            <a:ext cx="27590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抛弃污秽的东西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  <p:bldP spid="13" grpId="0" animBg="1" build="p"/>
      <p:bldP spid="15" grpId="0" animBg="1" build="p"/>
      <p:bldP spid="17" grpId="0" animBg="1" build="p"/>
      <p:bldP spid="19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072e0c429.fixed?pid=a08a8457e&amp;color=0,173,163&amp;vtp=1&amp;bbb=1"/>
          <p:cNvSpPr/>
          <p:nvPr/>
        </p:nvSpPr>
        <p:spPr>
          <a:xfrm>
            <a:off x="877824" y="2624328"/>
            <a:ext cx="10981944" cy="722376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l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第一单元</a:t>
            </a:r>
            <a:r>
              <a:rPr lang="en-US" altLang="zh-CN" sz="4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中华传统文化经典研习——诗的国度</a:t>
            </a:r>
            <a:endParaRPr lang="en-US" altLang="zh-CN" sz="4000" dirty="0"/>
          </a:p>
        </p:txBody>
      </p:sp>
      <p:sp>
        <p:nvSpPr>
          <p:cNvPr id="3" name="C_3#072e0c429"/>
          <p:cNvSpPr/>
          <p:nvPr/>
        </p:nvSpPr>
        <p:spPr>
          <a:xfrm>
            <a:off x="877824" y="3419856"/>
            <a:ext cx="8997696" cy="9144"/>
          </a:xfrm>
          <a:prstGeom prst="line">
            <a:avLst/>
          </a:prstGeom>
          <a:noFill/>
          <a:ln w="28575">
            <a:solidFill>
              <a:srgbClr val="00ADA3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C_3#072e0c429.fixed?pid=a08a8457e&amp;color=0,173,163&amp;vtp=1&amp;bbb=1"/>
          <p:cNvSpPr/>
          <p:nvPr/>
        </p:nvSpPr>
        <p:spPr>
          <a:xfrm>
            <a:off x="877824" y="3493008"/>
            <a:ext cx="10981944" cy="101904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32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第1课</a:t>
            </a:r>
            <a:r>
              <a:rPr lang="en-US" altLang="zh-CN" sz="3200" b="0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氓</a:t>
            </a:r>
            <a:r>
              <a:rPr lang="en-US" altLang="zh-CN" sz="3200" b="0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离骚（节选）</a:t>
            </a:r>
            <a:endParaRPr lang="en-US" altLang="zh-CN" sz="3200" dirty="0"/>
          </a:p>
        </p:txBody>
      </p:sp>
      <p:sp>
        <p:nvSpPr>
          <p:cNvPr id="5" name="C_3_BD#072e0c429.fixed?pid=a08a8457e&amp;color=0,173,163&amp;vtp=1&amp;bbb=1"/>
          <p:cNvSpPr/>
          <p:nvPr/>
        </p:nvSpPr>
        <p:spPr>
          <a:xfrm>
            <a:off x="877824" y="4142232"/>
            <a:ext cx="10981944" cy="101904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32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课时2</a:t>
            </a:r>
            <a:r>
              <a:rPr lang="en-US" altLang="zh-CN" sz="3200" b="0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离骚（节选）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53_1#b0c554bb5?pid=00d610b86&amp;color=0,0,0&amp;vtp=1&amp;bt=1&amp;bbb=1"/>
          <p:cNvSpPr/>
          <p:nvPr/>
        </p:nvSpPr>
        <p:spPr>
          <a:xfrm>
            <a:off x="612648" y="466344"/>
            <a:ext cx="10963656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㉗.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㉘.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道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㉙.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先路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㉚.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太息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㉛.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掩涕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㉜.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虽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㉝.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好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㉞.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修姱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㉟.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革几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54_1#b0c554bb5.blank?pid=00d610b86&amp;color=0,0,0&amp;vpa=27&amp;vtp=1&amp;bbb=1"/>
          <p:cNvSpPr/>
          <p:nvPr/>
        </p:nvSpPr>
        <p:spPr>
          <a:xfrm>
            <a:off x="1778667" y="4358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法度、准则</a:t>
            </a:r>
            <a:endParaRPr lang="en-US" altLang="zh-CN" sz="2800" dirty="0"/>
          </a:p>
        </p:txBody>
      </p:sp>
      <p:sp>
        <p:nvSpPr>
          <p:cNvPr id="5" name="QB_7_AN.56_1#b0c554bb5.blank?pid=00d610b86&amp;color=0,0,0&amp;vpa=28&amp;vtp=1&amp;bbb=1"/>
          <p:cNvSpPr/>
          <p:nvPr/>
        </p:nvSpPr>
        <p:spPr>
          <a:xfrm>
            <a:off x="1956467" y="1083564"/>
            <a:ext cx="24003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同“导”，引导</a:t>
            </a:r>
            <a:endParaRPr lang="en-US" altLang="zh-CN" sz="2800" dirty="0"/>
          </a:p>
        </p:txBody>
      </p:sp>
      <p:sp>
        <p:nvSpPr>
          <p:cNvPr id="7" name="QB_7_AN.58_1#b0c554bb5.blank?pid=00d610b86&amp;color=0,0,0&amp;vpa=29&amp;vtp=1&amp;bbb=1"/>
          <p:cNvSpPr/>
          <p:nvPr/>
        </p:nvSpPr>
        <p:spPr>
          <a:xfrm>
            <a:off x="2134267" y="17312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前驱</a:t>
            </a:r>
            <a:endParaRPr lang="en-US" altLang="zh-CN" sz="2800" dirty="0"/>
          </a:p>
        </p:txBody>
      </p:sp>
      <p:sp>
        <p:nvSpPr>
          <p:cNvPr id="9" name="QB_7_AN.60_1#b0c554bb5.blank?pid=00d610b86&amp;color=0,0,0&amp;vpa=30&amp;vtp=1&amp;bbb=1"/>
          <p:cNvSpPr/>
          <p:nvPr/>
        </p:nvSpPr>
        <p:spPr>
          <a:xfrm>
            <a:off x="2134267" y="23789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叹息</a:t>
            </a:r>
            <a:endParaRPr lang="en-US" altLang="zh-CN" sz="2800" dirty="0"/>
          </a:p>
        </p:txBody>
      </p:sp>
      <p:sp>
        <p:nvSpPr>
          <p:cNvPr id="11" name="QB_7_AN.62_1#b0c554bb5.blank?pid=00d610b86&amp;color=0,0,0&amp;vpa=31&amp;vtp=1&amp;bbb=1"/>
          <p:cNvSpPr/>
          <p:nvPr/>
        </p:nvSpPr>
        <p:spPr>
          <a:xfrm>
            <a:off x="2134267" y="3026664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掩面而泣</a:t>
            </a:r>
            <a:endParaRPr lang="en-US" altLang="zh-CN" sz="2800" dirty="0"/>
          </a:p>
        </p:txBody>
      </p:sp>
      <p:sp>
        <p:nvSpPr>
          <p:cNvPr id="13" name="QB_7_AN.64_1#b0c554bb5.blank?pid=00d610b86&amp;color=0,0,0&amp;vpa=32&amp;vtp=1&amp;bbb=1"/>
          <p:cNvSpPr/>
          <p:nvPr/>
        </p:nvSpPr>
        <p:spPr>
          <a:xfrm>
            <a:off x="1778667" y="36743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虽然</a:t>
            </a:r>
            <a:endParaRPr lang="en-US" altLang="zh-CN" sz="2800" dirty="0"/>
          </a:p>
        </p:txBody>
      </p:sp>
      <p:sp>
        <p:nvSpPr>
          <p:cNvPr id="15" name="QB_7_AN.66_1#b0c554bb5.blank?pid=00d610b86&amp;color=0,0,0&amp;vpa=33&amp;vtp=1&amp;bbb=1"/>
          <p:cNvSpPr/>
          <p:nvPr/>
        </p:nvSpPr>
        <p:spPr>
          <a:xfrm>
            <a:off x="1778667" y="43220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爱慕、崇尚</a:t>
            </a:r>
            <a:endParaRPr lang="en-US" altLang="zh-CN" sz="2800" dirty="0"/>
          </a:p>
        </p:txBody>
      </p:sp>
      <p:sp>
        <p:nvSpPr>
          <p:cNvPr id="17" name="QB_7_AN.68_1#b0c554bb5.blank?pid=00d610b86&amp;color=0,0,0&amp;vpa=34&amp;vtp=1&amp;bbb=1"/>
          <p:cNvSpPr/>
          <p:nvPr/>
        </p:nvSpPr>
        <p:spPr>
          <a:xfrm>
            <a:off x="2312067" y="49697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美好</a:t>
            </a:r>
            <a:endParaRPr lang="en-US" altLang="zh-CN" sz="2800" dirty="0"/>
          </a:p>
        </p:txBody>
      </p:sp>
      <p:sp>
        <p:nvSpPr>
          <p:cNvPr id="19" name="QB_7_AN.70_1#b0c554bb5.blank?pid=00d610b86&amp;color=0,0,0&amp;vpa=35&amp;vtp=1&amp;bbb=1"/>
          <p:cNvSpPr/>
          <p:nvPr/>
        </p:nvSpPr>
        <p:spPr>
          <a:xfrm>
            <a:off x="2477167" y="5596509"/>
            <a:ext cx="74025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喻指束缚、约束。革几，马缰绳。羁，马络头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  <p:bldP spid="13" grpId="0" animBg="1" build="p"/>
      <p:bldP spid="15" grpId="0" animBg="1" build="p"/>
      <p:bldP spid="17" grpId="0" animBg="1" build="p"/>
      <p:bldP spid="19" grpId="0" animBg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71_1#7674dedf9?pid=00d610b86&amp;color=0,0,0&amp;vtp=1&amp;bt=1&amp;bbb=1"/>
          <p:cNvSpPr/>
          <p:nvPr/>
        </p:nvSpPr>
        <p:spPr>
          <a:xfrm>
            <a:off x="612648" y="466344"/>
            <a:ext cx="10963656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㊱.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㊲.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谇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㊳.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替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㊴.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纟襄：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㊵.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申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㊶.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九死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㊷.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灵修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㊸.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浩荡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㊹.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众女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72_1#7674dedf9.blank?pid=00d610b86&amp;color=0,0,0&amp;vpa=36&amp;vtp=1&amp;bbb=1"/>
          <p:cNvSpPr/>
          <p:nvPr/>
        </p:nvSpPr>
        <p:spPr>
          <a:xfrm>
            <a:off x="1778667" y="435864"/>
            <a:ext cx="41878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楚地方言，助词，无实义</a:t>
            </a:r>
            <a:endParaRPr lang="en-US" altLang="zh-CN" sz="2800" dirty="0"/>
          </a:p>
        </p:txBody>
      </p:sp>
      <p:sp>
        <p:nvSpPr>
          <p:cNvPr id="5" name="QB_7_AN.74_1#7674dedf9.blank?pid=00d610b86&amp;color=0,0,0&amp;vpa=37&amp;vtp=1&amp;bbb=1"/>
          <p:cNvSpPr/>
          <p:nvPr/>
        </p:nvSpPr>
        <p:spPr>
          <a:xfrm>
            <a:off x="1778667" y="10835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谏诤</a:t>
            </a:r>
            <a:endParaRPr lang="en-US" altLang="zh-CN" sz="2800" dirty="0"/>
          </a:p>
        </p:txBody>
      </p:sp>
      <p:sp>
        <p:nvSpPr>
          <p:cNvPr id="7" name="QB_7_AN.76_1#7674dedf9.blank?pid=00d610b86&amp;color=0,0,0&amp;vpa=38&amp;vtp=1&amp;bbb=1"/>
          <p:cNvSpPr/>
          <p:nvPr/>
        </p:nvSpPr>
        <p:spPr>
          <a:xfrm>
            <a:off x="1956467" y="17312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废弃</a:t>
            </a:r>
            <a:endParaRPr lang="en-US" altLang="zh-CN" sz="2800" dirty="0"/>
          </a:p>
        </p:txBody>
      </p:sp>
      <p:sp>
        <p:nvSpPr>
          <p:cNvPr id="9" name="QB_7_AN.78_1#7674dedf9.blank?pid=00d610b86&amp;color=0,0,0&amp;vpa=39&amp;vtp=1&amp;bbb=1"/>
          <p:cNvSpPr/>
          <p:nvPr/>
        </p:nvSpPr>
        <p:spPr>
          <a:xfrm>
            <a:off x="2134267" y="23789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佩带</a:t>
            </a:r>
            <a:endParaRPr lang="en-US" altLang="zh-CN" sz="2800" dirty="0"/>
          </a:p>
        </p:txBody>
      </p:sp>
      <p:sp>
        <p:nvSpPr>
          <p:cNvPr id="11" name="QB_7_AN.80_1#7674dedf9.blank?pid=00d610b86&amp;color=0,0,0&amp;vpa=40&amp;vtp=1&amp;bbb=1"/>
          <p:cNvSpPr/>
          <p:nvPr/>
        </p:nvSpPr>
        <p:spPr>
          <a:xfrm>
            <a:off x="1778667" y="30266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重复、加上</a:t>
            </a:r>
            <a:endParaRPr lang="en-US" altLang="zh-CN" sz="2800" dirty="0"/>
          </a:p>
        </p:txBody>
      </p:sp>
      <p:sp>
        <p:nvSpPr>
          <p:cNvPr id="13" name="QB_7_AN.82_1#7674dedf9.blank?pid=00d610b86&amp;color=0,0,0&amp;vpa=41&amp;vtp=1&amp;bbb=1"/>
          <p:cNvSpPr/>
          <p:nvPr/>
        </p:nvSpPr>
        <p:spPr>
          <a:xfrm>
            <a:off x="2134267" y="3674364"/>
            <a:ext cx="24018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泛指多次死亡</a:t>
            </a:r>
            <a:endParaRPr lang="en-US" altLang="zh-CN" sz="2800" dirty="0"/>
          </a:p>
        </p:txBody>
      </p:sp>
      <p:sp>
        <p:nvSpPr>
          <p:cNvPr id="15" name="QB_7_AN.84_1#7674dedf9.blank?pid=00d610b86&amp;color=0,0,0&amp;vpa=42&amp;vtp=1&amp;bbb=1"/>
          <p:cNvSpPr/>
          <p:nvPr/>
        </p:nvSpPr>
        <p:spPr>
          <a:xfrm>
            <a:off x="2134267" y="4322064"/>
            <a:ext cx="13303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楚怀王</a:t>
            </a:r>
            <a:endParaRPr lang="en-US" altLang="zh-CN" sz="2800" dirty="0"/>
          </a:p>
        </p:txBody>
      </p:sp>
      <p:sp>
        <p:nvSpPr>
          <p:cNvPr id="17" name="QB_7_AN.86_1#7674dedf9.blank?pid=00d610b86&amp;color=0,0,0&amp;vpa=43&amp;vtp=1&amp;bbb=1"/>
          <p:cNvSpPr/>
          <p:nvPr/>
        </p:nvSpPr>
        <p:spPr>
          <a:xfrm>
            <a:off x="2134267" y="49697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荒唐</a:t>
            </a:r>
            <a:endParaRPr lang="en-US" altLang="zh-CN" sz="2800" dirty="0"/>
          </a:p>
        </p:txBody>
      </p:sp>
      <p:sp>
        <p:nvSpPr>
          <p:cNvPr id="19" name="QB_7_AN.88_1#7674dedf9.blank?pid=00d610b86&amp;color=0,0,0&amp;vpa=44&amp;vtp=1&amp;bbb=1"/>
          <p:cNvSpPr/>
          <p:nvPr/>
        </p:nvSpPr>
        <p:spPr>
          <a:xfrm>
            <a:off x="2134267" y="5596509"/>
            <a:ext cx="16875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喻指小人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  <p:bldP spid="13" grpId="0" animBg="1" build="p"/>
      <p:bldP spid="15" grpId="0" animBg="1" build="p"/>
      <p:bldP spid="17" grpId="0" animBg="1" build="p"/>
      <p:bldP spid="19" grpId="0" animBg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89_1#e56139a02?pid=00d610b86&amp;color=0,0,0&amp;vtp=1&amp;bt=1&amp;bbb=1"/>
          <p:cNvSpPr/>
          <p:nvPr/>
        </p:nvSpPr>
        <p:spPr>
          <a:xfrm>
            <a:off x="612648" y="466344"/>
            <a:ext cx="10963656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㊺.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蛾眉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㊻.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谣诼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㊼.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工巧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㊽.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偭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㊾.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错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㊿.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追曲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周容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忳郁邑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侘傺：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90_1#e56139a02.blank?pid=00d610b86&amp;color=0,0,0&amp;vpa=45&amp;vtp=1&amp;bbb=1"/>
          <p:cNvSpPr/>
          <p:nvPr/>
        </p:nvSpPr>
        <p:spPr>
          <a:xfrm>
            <a:off x="2134267" y="435864"/>
            <a:ext cx="27590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喻指美好的品德</a:t>
            </a:r>
            <a:endParaRPr lang="en-US" altLang="zh-CN" sz="2800" dirty="0"/>
          </a:p>
        </p:txBody>
      </p:sp>
      <p:sp>
        <p:nvSpPr>
          <p:cNvPr id="5" name="QB_7_AN.92_1#e56139a02.blank?pid=00d610b86&amp;color=0,0,0&amp;vpa=46&amp;vtp=1&amp;bbb=1"/>
          <p:cNvSpPr/>
          <p:nvPr/>
        </p:nvSpPr>
        <p:spPr>
          <a:xfrm>
            <a:off x="2134267" y="10835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毁谤</a:t>
            </a:r>
            <a:endParaRPr lang="en-US" altLang="zh-CN" sz="2800" dirty="0"/>
          </a:p>
        </p:txBody>
      </p:sp>
      <p:sp>
        <p:nvSpPr>
          <p:cNvPr id="7" name="QB_7_AN.94_1#e56139a02.blank?pid=00d610b86&amp;color=0,0,0&amp;vpa=47&amp;vtp=1&amp;bbb=1"/>
          <p:cNvSpPr/>
          <p:nvPr/>
        </p:nvSpPr>
        <p:spPr>
          <a:xfrm>
            <a:off x="2134267" y="1731264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善于取巧</a:t>
            </a:r>
            <a:endParaRPr lang="en-US" altLang="zh-CN" sz="2800" dirty="0"/>
          </a:p>
        </p:txBody>
      </p:sp>
      <p:sp>
        <p:nvSpPr>
          <p:cNvPr id="9" name="QB_7_AN.96_1#e56139a02.blank?pid=00d610b86&amp;color=0,0,0&amp;vpa=48&amp;vtp=1&amp;bbb=1"/>
          <p:cNvSpPr/>
          <p:nvPr/>
        </p:nvSpPr>
        <p:spPr>
          <a:xfrm>
            <a:off x="1778667" y="23789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违背</a:t>
            </a:r>
            <a:endParaRPr lang="en-US" altLang="zh-CN" sz="2800" dirty="0"/>
          </a:p>
        </p:txBody>
      </p:sp>
      <p:sp>
        <p:nvSpPr>
          <p:cNvPr id="11" name="QB_7_AN.98_1#e56139a02.blank?pid=00d610b86&amp;color=0,0,0&amp;vpa=49&amp;vtp=1&amp;bbb=1"/>
          <p:cNvSpPr/>
          <p:nvPr/>
        </p:nvSpPr>
        <p:spPr>
          <a:xfrm>
            <a:off x="1956467" y="3026664"/>
            <a:ext cx="24003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同“措”，举措</a:t>
            </a:r>
            <a:endParaRPr lang="en-US" altLang="zh-CN" sz="2800" dirty="0"/>
          </a:p>
        </p:txBody>
      </p:sp>
      <p:sp>
        <p:nvSpPr>
          <p:cNvPr id="13" name="QB_7_AN.100_1#e56139a02.blank?pid=00d610b86&amp;color=0,0,0&amp;vpa=50&amp;vtp=1&amp;bbb=1"/>
          <p:cNvSpPr/>
          <p:nvPr/>
        </p:nvSpPr>
        <p:spPr>
          <a:xfrm>
            <a:off x="2134267" y="3674364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追随邪佞</a:t>
            </a:r>
            <a:endParaRPr lang="en-US" altLang="zh-CN" sz="2800" dirty="0"/>
          </a:p>
        </p:txBody>
      </p:sp>
      <p:sp>
        <p:nvSpPr>
          <p:cNvPr id="15" name="QB_7_AN.102_1#e56139a02.blank?pid=00d610b86&amp;color=0,0,0&amp;vpa=51&amp;vtp=1&amp;bbb=1"/>
          <p:cNvSpPr/>
          <p:nvPr/>
        </p:nvSpPr>
        <p:spPr>
          <a:xfrm>
            <a:off x="1778667" y="4322064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迎合讨好</a:t>
            </a:r>
            <a:endParaRPr lang="en-US" altLang="zh-CN" sz="2800" dirty="0"/>
          </a:p>
        </p:txBody>
      </p:sp>
      <p:sp>
        <p:nvSpPr>
          <p:cNvPr id="17" name="QB_7_AN.104_1#e56139a02.blank?pid=00d610b86&amp;color=0,0,0&amp;vpa=52&amp;vtp=1&amp;bbb=1"/>
          <p:cNvSpPr/>
          <p:nvPr/>
        </p:nvSpPr>
        <p:spPr>
          <a:xfrm>
            <a:off x="2489867" y="4969764"/>
            <a:ext cx="27590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强调忧闷之深切</a:t>
            </a:r>
            <a:endParaRPr lang="en-US" altLang="zh-CN" sz="2800" dirty="0"/>
          </a:p>
        </p:txBody>
      </p:sp>
      <p:sp>
        <p:nvSpPr>
          <p:cNvPr id="19" name="QB_7_AN.106_1#e56139a02.blank?pid=00d610b86&amp;color=0,0,0&amp;vpa=53&amp;vtp=1&amp;bbb=1"/>
          <p:cNvSpPr/>
          <p:nvPr/>
        </p:nvSpPr>
        <p:spPr>
          <a:xfrm>
            <a:off x="2134267" y="5596509"/>
            <a:ext cx="20447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失意的样子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  <p:bldP spid="13" grpId="0" animBg="1" build="p"/>
      <p:bldP spid="15" grpId="0" animBg="1" build="p"/>
      <p:bldP spid="17" grpId="0" animBg="1" build="p"/>
      <p:bldP spid="19" grpId="0" animBg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07_1#077e5d388?pid=00d610b86&amp;color=0,0,0&amp;vtp=1&amp;bt=1&amp;bbb=1"/>
          <p:cNvSpPr/>
          <p:nvPr/>
        </p:nvSpPr>
        <p:spPr>
          <a:xfrm>
            <a:off x="612648" y="466344"/>
            <a:ext cx="10963656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54.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溘：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此态：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鸷鸟：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圜：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周：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孰：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尤：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攘：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诟：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08_1#077e5d388.blank?pid=00d610b86&amp;color=0,0,0&amp;vpa=54&amp;vtp=1&amp;bbb=1"/>
          <p:cNvSpPr/>
          <p:nvPr/>
        </p:nvSpPr>
        <p:spPr>
          <a:xfrm>
            <a:off x="1778667" y="4358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突然</a:t>
            </a:r>
            <a:endParaRPr lang="en-US" altLang="zh-CN" sz="2800" dirty="0"/>
          </a:p>
        </p:txBody>
      </p:sp>
      <p:sp>
        <p:nvSpPr>
          <p:cNvPr id="5" name="QB_7_AN.110_1#077e5d388.blank?pid=00d610b86&amp;color=0,0,0&amp;vpa=55&amp;vtp=1&amp;bbb=1"/>
          <p:cNvSpPr/>
          <p:nvPr/>
        </p:nvSpPr>
        <p:spPr>
          <a:xfrm>
            <a:off x="2134267" y="1083564"/>
            <a:ext cx="347345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迎合讨好他人的丑态</a:t>
            </a:r>
            <a:endParaRPr lang="en-US" altLang="zh-CN" sz="2800" dirty="0"/>
          </a:p>
        </p:txBody>
      </p:sp>
      <p:sp>
        <p:nvSpPr>
          <p:cNvPr id="7" name="QB_7_AN.112_1#077e5d388.blank?pid=00d610b86&amp;color=0,0,0&amp;vpa=56&amp;vtp=1&amp;bbb=1"/>
          <p:cNvSpPr/>
          <p:nvPr/>
        </p:nvSpPr>
        <p:spPr>
          <a:xfrm>
            <a:off x="2134267" y="1731264"/>
            <a:ext cx="38306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凶猛的鸟，指鹰、雕等</a:t>
            </a:r>
            <a:endParaRPr lang="en-US" altLang="zh-CN" sz="2800" dirty="0"/>
          </a:p>
        </p:txBody>
      </p:sp>
      <p:sp>
        <p:nvSpPr>
          <p:cNvPr id="9" name="QB_7_AN.114_1#077e5d388.blank?pid=00d610b86&amp;color=0,0,0&amp;vpa=57&amp;vtp=1&amp;bbb=1"/>
          <p:cNvSpPr/>
          <p:nvPr/>
        </p:nvSpPr>
        <p:spPr>
          <a:xfrm>
            <a:off x="1778667" y="2378964"/>
            <a:ext cx="382905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同“圆”，圆凿（榫眼）</a:t>
            </a:r>
            <a:endParaRPr lang="en-US" altLang="zh-CN" sz="2800" dirty="0"/>
          </a:p>
        </p:txBody>
      </p:sp>
      <p:sp>
        <p:nvSpPr>
          <p:cNvPr id="11" name="QB_7_AN.116_1#077e5d388.blank?pid=00d610b86&amp;color=0,0,0&amp;vpa=58&amp;vtp=1"/>
          <p:cNvSpPr/>
          <p:nvPr/>
        </p:nvSpPr>
        <p:spPr>
          <a:xfrm>
            <a:off x="1778667" y="3026664"/>
            <a:ext cx="61595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合</a:t>
            </a:r>
            <a:endParaRPr lang="en-US" altLang="zh-CN" sz="2800" dirty="0"/>
          </a:p>
        </p:txBody>
      </p:sp>
      <p:sp>
        <p:nvSpPr>
          <p:cNvPr id="13" name="QB_7_AN.118_1#077e5d388.blank?pid=00d610b86&amp;color=0,0,0&amp;vpa=59&amp;vtp=1&amp;bbb=1"/>
          <p:cNvSpPr/>
          <p:nvPr/>
        </p:nvSpPr>
        <p:spPr>
          <a:xfrm>
            <a:off x="1778667" y="3674364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何、怎么</a:t>
            </a:r>
            <a:endParaRPr lang="en-US" altLang="zh-CN" sz="2800" dirty="0"/>
          </a:p>
        </p:txBody>
      </p:sp>
      <p:sp>
        <p:nvSpPr>
          <p:cNvPr id="15" name="QB_7_AN.120_1#077e5d388.blank?pid=00d610b86&amp;color=0,0,0&amp;vpa=60&amp;vtp=1&amp;bbb=1"/>
          <p:cNvSpPr/>
          <p:nvPr/>
        </p:nvSpPr>
        <p:spPr>
          <a:xfrm>
            <a:off x="1778667" y="43220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责备</a:t>
            </a:r>
            <a:endParaRPr lang="en-US" altLang="zh-CN" sz="2800" dirty="0"/>
          </a:p>
        </p:txBody>
      </p:sp>
      <p:sp>
        <p:nvSpPr>
          <p:cNvPr id="17" name="QB_7_AN.122_1#077e5d388.blank?pid=00d610b86&amp;color=0,0,0&amp;vpa=61&amp;vtp=1&amp;bbb=1"/>
          <p:cNvSpPr/>
          <p:nvPr/>
        </p:nvSpPr>
        <p:spPr>
          <a:xfrm>
            <a:off x="1778667" y="49697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容忍</a:t>
            </a:r>
            <a:endParaRPr lang="en-US" altLang="zh-CN" sz="2800" dirty="0"/>
          </a:p>
        </p:txBody>
      </p:sp>
      <p:sp>
        <p:nvSpPr>
          <p:cNvPr id="19" name="QB_7_AN.124_1#077e5d388.blank?pid=00d610b86&amp;color=0,0,0&amp;vpa=62&amp;vtp=1&amp;bbb=1"/>
          <p:cNvSpPr/>
          <p:nvPr/>
        </p:nvSpPr>
        <p:spPr>
          <a:xfrm>
            <a:off x="1778667" y="5596509"/>
            <a:ext cx="9731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辱骂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  <p:bldP spid="13" grpId="0" animBg="1" build="p"/>
      <p:bldP spid="15" grpId="0" animBg="1" build="p"/>
      <p:bldP spid="17" grpId="0" animBg="1" build="p"/>
      <p:bldP spid="19" grpId="0" animBg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25_1#5ac0d995b?pid=00d610b86&amp;color=0,0,0&amp;vtp=1&amp;bt=1&amp;bbb=1"/>
          <p:cNvSpPr/>
          <p:nvPr/>
        </p:nvSpPr>
        <p:spPr>
          <a:xfrm>
            <a:off x="612648" y="466344"/>
            <a:ext cx="10963656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63.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伏：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相：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延伫：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反：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复路：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及：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行迷：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步：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皋：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26_1#5ac0d995b.blank?pid=00d610b86&amp;color=0,0,0&amp;vpa=63&amp;vtp=1&amp;bbb=1"/>
          <p:cNvSpPr/>
          <p:nvPr/>
        </p:nvSpPr>
        <p:spPr>
          <a:xfrm>
            <a:off x="1778667" y="435864"/>
            <a:ext cx="24003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同“服”，保持</a:t>
            </a:r>
            <a:endParaRPr lang="en-US" altLang="zh-CN" sz="2800" dirty="0"/>
          </a:p>
        </p:txBody>
      </p:sp>
      <p:sp>
        <p:nvSpPr>
          <p:cNvPr id="5" name="QB_7_AN.128_1#5ac0d995b.blank?pid=00d610b86&amp;color=0,0,0&amp;vpa=64&amp;vtp=1&amp;bbb=1"/>
          <p:cNvSpPr/>
          <p:nvPr/>
        </p:nvSpPr>
        <p:spPr>
          <a:xfrm>
            <a:off x="1778667" y="10835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观察</a:t>
            </a:r>
            <a:endParaRPr lang="en-US" altLang="zh-CN" sz="2800" dirty="0"/>
          </a:p>
        </p:txBody>
      </p:sp>
      <p:sp>
        <p:nvSpPr>
          <p:cNvPr id="7" name="QB_7_AN.130_1#5ac0d995b.blank?pid=00d610b86&amp;color=0,0,0&amp;vpa=65&amp;vtp=1&amp;bbb=1"/>
          <p:cNvSpPr/>
          <p:nvPr/>
        </p:nvSpPr>
        <p:spPr>
          <a:xfrm>
            <a:off x="2312067" y="17312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久立</a:t>
            </a:r>
            <a:endParaRPr lang="en-US" altLang="zh-CN" sz="2800" dirty="0"/>
          </a:p>
        </p:txBody>
      </p:sp>
      <p:sp>
        <p:nvSpPr>
          <p:cNvPr id="9" name="QB_7_AN.132_1#5ac0d995b.blank?pid=00d610b86&amp;color=0,0,0&amp;vpa=66&amp;vtp=1&amp;bbb=1"/>
          <p:cNvSpPr/>
          <p:nvPr/>
        </p:nvSpPr>
        <p:spPr>
          <a:xfrm>
            <a:off x="1778667" y="23789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返回</a:t>
            </a:r>
            <a:endParaRPr lang="en-US" altLang="zh-CN" sz="2800" dirty="0"/>
          </a:p>
        </p:txBody>
      </p:sp>
      <p:sp>
        <p:nvSpPr>
          <p:cNvPr id="11" name="QB_7_AN.134_1#5ac0d995b.blank?pid=00d610b86&amp;color=0,0,0&amp;vpa=67&amp;vtp=1&amp;bbb=1"/>
          <p:cNvSpPr/>
          <p:nvPr/>
        </p:nvSpPr>
        <p:spPr>
          <a:xfrm>
            <a:off x="2134267" y="3026664"/>
            <a:ext cx="13303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回原路</a:t>
            </a:r>
            <a:endParaRPr lang="en-US" altLang="zh-CN" sz="2800" dirty="0"/>
          </a:p>
        </p:txBody>
      </p:sp>
      <p:sp>
        <p:nvSpPr>
          <p:cNvPr id="13" name="QB_7_AN.136_1#5ac0d995b.blank?pid=00d610b86&amp;color=0,0,0&amp;vpa=68&amp;vtp=1&amp;bbb=1"/>
          <p:cNvSpPr/>
          <p:nvPr/>
        </p:nvSpPr>
        <p:spPr>
          <a:xfrm>
            <a:off x="1778667" y="36743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趁着</a:t>
            </a:r>
            <a:endParaRPr lang="en-US" altLang="zh-CN" sz="2800" dirty="0"/>
          </a:p>
        </p:txBody>
      </p:sp>
      <p:sp>
        <p:nvSpPr>
          <p:cNvPr id="15" name="QB_7_AN.138_1#5ac0d995b.blank?pid=00d610b86&amp;color=0,0,0&amp;vpa=69&amp;vtp=1&amp;bbb=1"/>
          <p:cNvSpPr/>
          <p:nvPr/>
        </p:nvSpPr>
        <p:spPr>
          <a:xfrm>
            <a:off x="2312067" y="4322064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走入迷途</a:t>
            </a:r>
            <a:endParaRPr lang="en-US" altLang="zh-CN" sz="2800" dirty="0"/>
          </a:p>
        </p:txBody>
      </p:sp>
      <p:sp>
        <p:nvSpPr>
          <p:cNvPr id="17" name="QB_7_AN.140_1#5ac0d995b.blank?pid=00d610b86&amp;color=0,0,0&amp;vpa=70&amp;vtp=1&amp;bbb=1"/>
          <p:cNvSpPr/>
          <p:nvPr/>
        </p:nvSpPr>
        <p:spPr>
          <a:xfrm>
            <a:off x="1778667" y="49697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缓行</a:t>
            </a:r>
            <a:endParaRPr lang="en-US" altLang="zh-CN" sz="2800" dirty="0"/>
          </a:p>
        </p:txBody>
      </p:sp>
      <p:sp>
        <p:nvSpPr>
          <p:cNvPr id="19" name="QB_7_AN.142_1#5ac0d995b.blank?pid=00d610b86&amp;color=0,0,0&amp;vpa=71&amp;vtp=1&amp;bbb=1"/>
          <p:cNvSpPr/>
          <p:nvPr/>
        </p:nvSpPr>
        <p:spPr>
          <a:xfrm>
            <a:off x="1778667" y="5596509"/>
            <a:ext cx="13303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水边地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  <p:bldP spid="13" grpId="0" animBg="1" build="p"/>
      <p:bldP spid="15" grpId="0" animBg="1" build="p"/>
      <p:bldP spid="17" grpId="0" animBg="1" build="p"/>
      <p:bldP spid="19" grpId="0" animBg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43_1#b61506d02?pid=00d610b86&amp;color=0,0,0&amp;vtp=1&amp;bt=1&amp;bbb=1"/>
          <p:cNvSpPr/>
          <p:nvPr/>
        </p:nvSpPr>
        <p:spPr>
          <a:xfrm>
            <a:off x="612648" y="466344"/>
            <a:ext cx="10963656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72.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不入：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离：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芰荷：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不吾知：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芳：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岌岌：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陆离：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昭：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80.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亏：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44_1#b61506d02.blank?pid=00d610b86&amp;color=0,0,0&amp;vpa=72&amp;vtp=1&amp;bbb=1"/>
          <p:cNvSpPr/>
          <p:nvPr/>
        </p:nvSpPr>
        <p:spPr>
          <a:xfrm>
            <a:off x="2134267" y="435864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不被容纳</a:t>
            </a:r>
            <a:endParaRPr lang="en-US" altLang="zh-CN" sz="2800" dirty="0"/>
          </a:p>
        </p:txBody>
      </p:sp>
      <p:sp>
        <p:nvSpPr>
          <p:cNvPr id="5" name="QB_7_AN.146_1#b61506d02.blank?pid=00d610b86&amp;color=0,0,0&amp;vpa=73&amp;vtp=1&amp;bbb=1"/>
          <p:cNvSpPr/>
          <p:nvPr/>
        </p:nvSpPr>
        <p:spPr>
          <a:xfrm>
            <a:off x="1778667" y="10835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遭受</a:t>
            </a:r>
            <a:endParaRPr lang="en-US" altLang="zh-CN" sz="2800" dirty="0"/>
          </a:p>
        </p:txBody>
      </p:sp>
      <p:sp>
        <p:nvSpPr>
          <p:cNvPr id="7" name="QB_7_AN.148_1#b61506d02.blank?pid=00d610b86&amp;color=0,0,0&amp;vpa=74&amp;vtp=1&amp;bbb=1"/>
          <p:cNvSpPr/>
          <p:nvPr/>
        </p:nvSpPr>
        <p:spPr>
          <a:xfrm>
            <a:off x="2134267" y="17312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菱叶与荷叶</a:t>
            </a:r>
            <a:endParaRPr lang="en-US" altLang="zh-CN" sz="2800" dirty="0"/>
          </a:p>
        </p:txBody>
      </p:sp>
      <p:sp>
        <p:nvSpPr>
          <p:cNvPr id="9" name="QB_7_AN.150_1#b61506d02.blank?pid=00d610b86&amp;color=0,0,0&amp;vpa=75&amp;vtp=1&amp;bbb=1"/>
          <p:cNvSpPr/>
          <p:nvPr/>
        </p:nvSpPr>
        <p:spPr>
          <a:xfrm>
            <a:off x="2667667" y="2378964"/>
            <a:ext cx="16859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“不知吾”</a:t>
            </a:r>
            <a:endParaRPr lang="en-US" altLang="zh-CN" sz="2800" dirty="0"/>
          </a:p>
        </p:txBody>
      </p:sp>
      <p:sp>
        <p:nvSpPr>
          <p:cNvPr id="11" name="QB_7_AN.152_1#b61506d02.blank?pid=00d610b86&amp;color=0,0,0&amp;vpa=76&amp;vtp=1&amp;bbb=1"/>
          <p:cNvSpPr/>
          <p:nvPr/>
        </p:nvSpPr>
        <p:spPr>
          <a:xfrm>
            <a:off x="1778667" y="30266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美好</a:t>
            </a:r>
            <a:endParaRPr lang="en-US" altLang="zh-CN" sz="2800" dirty="0"/>
          </a:p>
        </p:txBody>
      </p:sp>
      <p:sp>
        <p:nvSpPr>
          <p:cNvPr id="13" name="QB_7_AN.154_1#b61506d02.blank?pid=00d610b86&amp;color=0,0,0&amp;vpa=77&amp;vtp=1&amp;bbb=1"/>
          <p:cNvSpPr/>
          <p:nvPr/>
        </p:nvSpPr>
        <p:spPr>
          <a:xfrm>
            <a:off x="2134267" y="36743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高耸的样子</a:t>
            </a:r>
            <a:endParaRPr lang="en-US" altLang="zh-CN" sz="2800" dirty="0"/>
          </a:p>
        </p:txBody>
      </p:sp>
      <p:sp>
        <p:nvSpPr>
          <p:cNvPr id="15" name="QB_7_AN.156_1#b61506d02.blank?pid=00d610b86&amp;color=0,0,0&amp;vpa=78&amp;vtp=1&amp;bbb=1"/>
          <p:cNvSpPr/>
          <p:nvPr/>
        </p:nvSpPr>
        <p:spPr>
          <a:xfrm>
            <a:off x="2134267" y="432206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修长的样子</a:t>
            </a:r>
            <a:endParaRPr lang="en-US" altLang="zh-CN" sz="2800" dirty="0"/>
          </a:p>
        </p:txBody>
      </p:sp>
      <p:sp>
        <p:nvSpPr>
          <p:cNvPr id="17" name="QB_7_AN.158_1#b61506d02.blank?pid=00d610b86&amp;color=0,0,0&amp;vpa=79&amp;vtp=1&amp;bbb=1"/>
          <p:cNvSpPr/>
          <p:nvPr/>
        </p:nvSpPr>
        <p:spPr>
          <a:xfrm>
            <a:off x="1778667" y="4969764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光明纯洁</a:t>
            </a:r>
            <a:endParaRPr lang="en-US" altLang="zh-CN" sz="2800" dirty="0"/>
          </a:p>
        </p:txBody>
      </p:sp>
      <p:sp>
        <p:nvSpPr>
          <p:cNvPr id="19" name="QB_7_AN.160_1#b61506d02.blank?pid=00d610b86&amp;color=0,0,0&amp;vpa=80&amp;vtp=1&amp;bbb=1"/>
          <p:cNvSpPr/>
          <p:nvPr/>
        </p:nvSpPr>
        <p:spPr>
          <a:xfrm>
            <a:off x="1778667" y="5596509"/>
            <a:ext cx="9731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减损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  <p:bldP spid="13" grpId="0" animBg="1" build="p"/>
      <p:bldP spid="15" grpId="0" animBg="1" build="p"/>
      <p:bldP spid="17" grpId="0" animBg="1" build="p"/>
      <p:bldP spid="19" grpId="0" animBg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61_1#8e40b57ca?pid=00d610b86&amp;color=0,0,0&amp;vtp=1&amp;bt=1&amp;bbb=1"/>
          <p:cNvSpPr/>
          <p:nvPr/>
        </p:nvSpPr>
        <p:spPr>
          <a:xfrm>
            <a:off x="612648" y="466344"/>
            <a:ext cx="10963656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81.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反顾：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82.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游目：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83.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四荒：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84.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菲菲：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85.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弥章：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86.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虽：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87.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惩：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62_1#8e40b57ca.blank?pid=00d610b86&amp;color=0,0,0&amp;vpa=81&amp;vtp=1&amp;bbb=1"/>
          <p:cNvSpPr/>
          <p:nvPr/>
        </p:nvSpPr>
        <p:spPr>
          <a:xfrm>
            <a:off x="2134267" y="435864"/>
            <a:ext cx="13303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回头看</a:t>
            </a:r>
            <a:endParaRPr lang="en-US" altLang="zh-CN" sz="2800" dirty="0"/>
          </a:p>
        </p:txBody>
      </p:sp>
      <p:sp>
        <p:nvSpPr>
          <p:cNvPr id="5" name="QB_7_AN.164_1#8e40b57ca.blank?pid=00d610b86&amp;color=0,0,0&amp;vpa=82&amp;vtp=1&amp;bbb=1"/>
          <p:cNvSpPr/>
          <p:nvPr/>
        </p:nvSpPr>
        <p:spPr>
          <a:xfrm>
            <a:off x="2134267" y="1083564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放眼观看</a:t>
            </a:r>
            <a:endParaRPr lang="en-US" altLang="zh-CN" sz="2800" dirty="0"/>
          </a:p>
        </p:txBody>
      </p:sp>
      <p:sp>
        <p:nvSpPr>
          <p:cNvPr id="7" name="QB_7_AN.166_1#8e40b57ca.blank?pid=00d610b86&amp;color=0,0,0&amp;vpa=83&amp;vtp=1&amp;bbb=1"/>
          <p:cNvSpPr/>
          <p:nvPr/>
        </p:nvSpPr>
        <p:spPr>
          <a:xfrm>
            <a:off x="2134267" y="1731264"/>
            <a:ext cx="24018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四方极远之地</a:t>
            </a:r>
            <a:endParaRPr lang="en-US" altLang="zh-CN" sz="2800" dirty="0"/>
          </a:p>
        </p:txBody>
      </p:sp>
      <p:sp>
        <p:nvSpPr>
          <p:cNvPr id="9" name="QB_7_AN.168_1#8e40b57ca.blank?pid=00d610b86&amp;color=0,0,0&amp;vpa=84&amp;vtp=1&amp;bbb=1"/>
          <p:cNvSpPr/>
          <p:nvPr/>
        </p:nvSpPr>
        <p:spPr>
          <a:xfrm>
            <a:off x="2134267" y="2378964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香气浓烈</a:t>
            </a:r>
            <a:endParaRPr lang="en-US" altLang="zh-CN" sz="2800" dirty="0"/>
          </a:p>
        </p:txBody>
      </p:sp>
      <p:sp>
        <p:nvSpPr>
          <p:cNvPr id="11" name="QB_7_AN.170_1#8e40b57ca.blank?pid=00d610b86&amp;color=0,0,0&amp;vpa=85&amp;vtp=1&amp;bbb=1"/>
          <p:cNvSpPr/>
          <p:nvPr/>
        </p:nvSpPr>
        <p:spPr>
          <a:xfrm>
            <a:off x="2134267" y="3026664"/>
            <a:ext cx="382905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更加显著。章，同“彰”</a:t>
            </a:r>
            <a:endParaRPr lang="en-US" altLang="zh-CN" sz="2800" dirty="0"/>
          </a:p>
        </p:txBody>
      </p:sp>
      <p:sp>
        <p:nvSpPr>
          <p:cNvPr id="13" name="QB_7_AN.172_1#8e40b57ca.blank?pid=00d610b86&amp;color=0,0,0&amp;vpa=86&amp;vtp=1&amp;bbb=1"/>
          <p:cNvSpPr/>
          <p:nvPr/>
        </p:nvSpPr>
        <p:spPr>
          <a:xfrm>
            <a:off x="1778667" y="3674364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即使</a:t>
            </a:r>
            <a:endParaRPr lang="en-US" altLang="zh-CN" sz="2800" dirty="0"/>
          </a:p>
        </p:txBody>
      </p:sp>
      <p:sp>
        <p:nvSpPr>
          <p:cNvPr id="15" name="QB_7_AN.174_1#8e40b57ca.blank?pid=00d610b86&amp;color=0,0,0&amp;vpa=87&amp;vtp=1&amp;bbb=1"/>
          <p:cNvSpPr/>
          <p:nvPr/>
        </p:nvSpPr>
        <p:spPr>
          <a:xfrm>
            <a:off x="1778667" y="4301109"/>
            <a:ext cx="24018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因受创而戒止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  <p:bldP spid="13" grpId="0" animBg="1" build="p"/>
      <p:bldP spid="15" grpId="0" animBg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a866c86b?pid=4cc1bab32&amp;color=0,173,163&amp;vtp=1&amp;bt=1&amp;bbb=1"/>
          <p:cNvSpPr/>
          <p:nvPr/>
        </p:nvSpPr>
        <p:spPr>
          <a:xfrm>
            <a:off x="612648" y="466344"/>
            <a:ext cx="10963656" cy="487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32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文章结构与主旨</a:t>
            </a:r>
            <a:endParaRPr lang="en-US" altLang="zh-CN" sz="3200" dirty="0"/>
          </a:p>
        </p:txBody>
      </p:sp>
      <p:sp>
        <p:nvSpPr>
          <p:cNvPr id="3" name="C_6_BD#955d6d204?pid=da866c86b&amp;color=0,0,0&amp;vtp=1&amp;bbb=1"/>
          <p:cNvSpPr/>
          <p:nvPr/>
        </p:nvSpPr>
        <p:spPr>
          <a:xfrm>
            <a:off x="612648" y="963549"/>
            <a:ext cx="10963656" cy="61277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4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厘清结构</a:t>
            </a:r>
            <a:endParaRPr lang="en-US" altLang="zh-CN" sz="3000" dirty="0"/>
          </a:p>
        </p:txBody>
      </p:sp>
      <p:pic>
        <p:nvPicPr>
          <p:cNvPr id="4" name="QB_7_BD.175_1#9fd8f64f9?pid=955d6d204&amp;color=0,0,0&amp;tib=255,255,255&amp;vip=88#91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2649" y="1712849"/>
            <a:ext cx="8532125" cy="437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7_AN.176_1#9fd8f64f9.blank?pid=955d6d204&amp;color=0,0,0&amp;vpa=88&amp;vtp=1"/>
          <p:cNvSpPr/>
          <p:nvPr/>
        </p:nvSpPr>
        <p:spPr>
          <a:xfrm>
            <a:off x="5604232" y="2127432"/>
            <a:ext cx="1301792" cy="398000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忠心报国</a:t>
            </a:r>
            <a:endParaRPr lang="en-US" altLang="zh-CN" sz="2100" dirty="0"/>
          </a:p>
        </p:txBody>
      </p:sp>
      <p:sp>
        <p:nvSpPr>
          <p:cNvPr id="6" name="QB_7_AN.177_1#9fd8f64f9.blank?pid=955d6d204&amp;color=0,0,0&amp;vpa=89&amp;vtp=1"/>
          <p:cNvSpPr/>
          <p:nvPr/>
        </p:nvSpPr>
        <p:spPr>
          <a:xfrm>
            <a:off x="4310733" y="4424225"/>
            <a:ext cx="2595291" cy="398000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正道直行、九死不悔</a:t>
            </a:r>
            <a:endParaRPr lang="en-US" altLang="zh-CN" sz="2100" dirty="0"/>
          </a:p>
        </p:txBody>
      </p:sp>
      <p:sp>
        <p:nvSpPr>
          <p:cNvPr id="7" name="QB_7_AN.178_1#9fd8f64f9.blank?pid=955d6d204&amp;color=0,0,0&amp;vpa=90&amp;vtp=1"/>
          <p:cNvSpPr/>
          <p:nvPr/>
        </p:nvSpPr>
        <p:spPr>
          <a:xfrm>
            <a:off x="1881275" y="5460683"/>
            <a:ext cx="760325" cy="281917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反省</a:t>
            </a:r>
            <a:endParaRPr lang="en-US" altLang="zh-CN" sz="2100" dirty="0"/>
          </a:p>
        </p:txBody>
      </p:sp>
      <p:sp>
        <p:nvSpPr>
          <p:cNvPr id="8" name="QB_7_AN.179_1#9fd8f64f9.blank?pid=955d6d204&amp;color=0,0,0&amp;vpa=91&amp;vtp=1"/>
          <p:cNvSpPr/>
          <p:nvPr/>
        </p:nvSpPr>
        <p:spPr>
          <a:xfrm>
            <a:off x="7925669" y="4225225"/>
            <a:ext cx="2586999" cy="398000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处境困厄、抱洁守正</a:t>
            </a:r>
            <a:endParaRPr lang="en-US" altLang="zh-CN" sz="2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  <p:bldP spid="8" grpId="0" animBg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da0f62ba?pid=da866c86b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概括主旨</a:t>
            </a:r>
            <a:endParaRPr lang="en-US" altLang="zh-CN" sz="3000" dirty="0"/>
          </a:p>
        </p:txBody>
      </p:sp>
      <p:sp>
        <p:nvSpPr>
          <p:cNvPr id="3" name="QB_7_BD.180_1#38a1e6fde?pid=5da0f62ba&amp;color=0,0,0&amp;vtp=1&amp;bbb=1&amp;hb=1"/>
          <p:cNvSpPr/>
          <p:nvPr/>
        </p:nvSpPr>
        <p:spPr>
          <a:xfrm>
            <a:off x="612648" y="1135253"/>
            <a:ext cx="1096365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本诗中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诗人通过自述身世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遭遇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表达了对推行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“①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”、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振兴楚国的执着追求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展现了自己不与世俗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的高尚节操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抒发了对奸佞小人的憎恶以及遭受君王误解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被谗遭贬的愤懑痛苦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表明了虽九死犹不悔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决不放弃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的决心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81_1#38a1e6fde.blank?pid=5da0f62ba&amp;color=0,0,0&amp;vpa=92&amp;vtp=1&amp;bbb=1"/>
          <p:cNvSpPr/>
          <p:nvPr/>
        </p:nvSpPr>
        <p:spPr>
          <a:xfrm>
            <a:off x="9670130" y="1104773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美政</a:t>
            </a:r>
            <a:endParaRPr lang="en-US" altLang="zh-CN" sz="2800" dirty="0"/>
          </a:p>
        </p:txBody>
      </p:sp>
      <p:sp>
        <p:nvSpPr>
          <p:cNvPr id="5" name="QB_7_AN.182_1#38a1e6fde.blank?pid=5da0f62ba&amp;color=0,0,0&amp;vpa=93&amp;vtp=1&amp;bbb=1"/>
          <p:cNvSpPr/>
          <p:nvPr/>
        </p:nvSpPr>
        <p:spPr>
          <a:xfrm>
            <a:off x="7734967" y="1752473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同流合污</a:t>
            </a:r>
            <a:endParaRPr lang="en-US" altLang="zh-CN" sz="2800" dirty="0"/>
          </a:p>
        </p:txBody>
      </p:sp>
      <p:sp>
        <p:nvSpPr>
          <p:cNvPr id="6" name="QB_7_AN.183_1#38a1e6fde.blank?pid=5da0f62ba&amp;color=0,0,0&amp;vpa=94&amp;vtp=1&amp;bbb=1"/>
          <p:cNvSpPr/>
          <p:nvPr/>
        </p:nvSpPr>
        <p:spPr>
          <a:xfrm>
            <a:off x="5956966" y="3026918"/>
            <a:ext cx="16875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理想操守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2800eacf3.fixed?pid=072e0c429&amp;color=0,173,163&amp;vtp=1&amp;bbb=1"/>
          <p:cNvSpPr/>
          <p:nvPr/>
        </p:nvSpPr>
        <p:spPr>
          <a:xfrm>
            <a:off x="1618488" y="2660904"/>
            <a:ext cx="8997696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合作探究·提能力</a:t>
            </a:r>
            <a:endParaRPr lang="en-US" altLang="zh-CN" sz="4000" dirty="0"/>
          </a:p>
        </p:txBody>
      </p:sp>
      <p:sp>
        <p:nvSpPr>
          <p:cNvPr id="3" name="C_4#2800eacf3"/>
          <p:cNvSpPr/>
          <p:nvPr/>
        </p:nvSpPr>
        <p:spPr>
          <a:xfrm>
            <a:off x="1618488" y="3419856"/>
            <a:ext cx="8961120" cy="9144"/>
          </a:xfrm>
          <a:prstGeom prst="line">
            <a:avLst/>
          </a:prstGeom>
          <a:noFill/>
          <a:ln w="28575">
            <a:solidFill>
              <a:srgbClr val="00ADA3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1#目录1:4cc1bab32?lid=4cc1bab32&amp;cid=4cc1bab32&amp;tib=255,255,255&amp;vtp=1" descr="preencod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976" y="2029968"/>
            <a:ext cx="429768" cy="429768"/>
          </a:xfrm>
          <a:prstGeom prst="rect">
            <a:avLst/>
          </a:prstGeom>
        </p:spPr>
      </p:pic>
      <p:sp>
        <p:nvSpPr>
          <p:cNvPr id="3" name="C_1#目录1:4cc1bab32?lid=4cc1bab32&amp;cid=4cc1bab32&amp;vtp=1&amp;bt=1&amp;bbb=1">
            <a:hlinkClick r:id="rId1" action="ppaction://hlinksldjump"/>
          </p:cNvPr>
          <p:cNvSpPr/>
          <p:nvPr/>
        </p:nvSpPr>
        <p:spPr>
          <a:xfrm>
            <a:off x="3776472" y="1984248"/>
            <a:ext cx="3675888" cy="5394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marL="107950" algn="l" latinLnBrk="1">
              <a:lnSpc>
                <a:spcPts val="3800"/>
              </a:lnSpc>
            </a:pPr>
            <a:r>
              <a:rPr lang="en-US" altLang="zh-CN" sz="31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自主学习·悟新知</a:t>
            </a:r>
            <a:endParaRPr lang="en-US" altLang="zh-CN" sz="3050" dirty="0"/>
          </a:p>
        </p:txBody>
      </p:sp>
      <p:pic>
        <p:nvPicPr>
          <p:cNvPr id="4" name="C_1#目录1:4cc1bab32?lid=2800eacf3&amp;cid=2800eacf3&amp;tib=255,255,255&amp;vtp=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976" y="2935224"/>
            <a:ext cx="429768" cy="429768"/>
          </a:xfrm>
          <a:prstGeom prst="rect">
            <a:avLst/>
          </a:prstGeom>
        </p:spPr>
      </p:pic>
      <p:sp>
        <p:nvSpPr>
          <p:cNvPr id="5" name="C_1#目录1:4cc1bab32?lid=2800eacf3&amp;cid=2800eacf3&amp;vtp=1&amp;bbb=1">
            <a:hlinkClick r:id="rId3" action="ppaction://hlinksldjump"/>
          </p:cNvPr>
          <p:cNvSpPr/>
          <p:nvPr/>
        </p:nvSpPr>
        <p:spPr>
          <a:xfrm>
            <a:off x="3776472" y="2880360"/>
            <a:ext cx="3675888" cy="5394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marL="107950" algn="l" latinLnBrk="1">
              <a:lnSpc>
                <a:spcPts val="3800"/>
              </a:lnSpc>
            </a:pPr>
            <a:r>
              <a:rPr lang="en-US" altLang="zh-CN" sz="31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合作探究·提能力</a:t>
            </a:r>
            <a:endParaRPr lang="en-US" altLang="zh-CN" sz="3050" dirty="0"/>
          </a:p>
        </p:txBody>
      </p:sp>
      <p:pic>
        <p:nvPicPr>
          <p:cNvPr id="6" name="C_1#目录1:4cc1bab32?lid=b549f947d&amp;cid=b549f947d&amp;tib=255,255,255&amp;vtp=1" descr="preencoded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976" y="3831336"/>
            <a:ext cx="429768" cy="429768"/>
          </a:xfrm>
          <a:prstGeom prst="rect">
            <a:avLst/>
          </a:prstGeom>
        </p:spPr>
      </p:pic>
      <p:sp>
        <p:nvSpPr>
          <p:cNvPr id="7" name="C_1#目录1:4cc1bab32?lid=b549f947d&amp;cid=b549f947d&amp;vtp=1&amp;bbb=1">
            <a:hlinkClick r:id="rId4" action="ppaction://hlinksldjump"/>
          </p:cNvPr>
          <p:cNvSpPr/>
          <p:nvPr/>
        </p:nvSpPr>
        <p:spPr>
          <a:xfrm>
            <a:off x="3776472" y="3776472"/>
            <a:ext cx="3675888" cy="5394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marL="107950" algn="l" latinLnBrk="1">
              <a:lnSpc>
                <a:spcPts val="3800"/>
              </a:lnSpc>
            </a:pPr>
            <a:r>
              <a:rPr lang="en-US" altLang="zh-CN" sz="31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文本联读·拓思维</a:t>
            </a:r>
            <a:endParaRPr lang="en-US" altLang="zh-CN" sz="305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fb25584a6?pid=2800eacf3&amp;color=0,0,0&amp;vtp=1&amp;bt=1&amp;bbb=1&amp;hb=1"/>
          <p:cNvSpPr/>
          <p:nvPr/>
        </p:nvSpPr>
        <p:spPr>
          <a:xfrm>
            <a:off x="612648" y="468000"/>
            <a:ext cx="10963656" cy="51020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情境探究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两千多年前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，楚国朝堂风云变幻，一位心怀壮志的臣子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，因遭小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人谗言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，报国无门，却始终坚守对家国的赤诚之心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，写下了千古绝唱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离骚》。今天，让我们循着这不朽诗篇，走进屈原的精神世界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。一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同领略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《楚辞》独特的艺术风格，探寻那些承载复杂情感的意象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，解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“香草美人”背后的深刻象征意义，感受象征手法的魅力。同时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，从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屈原的高尚节操中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，汲取忧国忧民的精神力量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，开启一场充满诗意与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家国情怀的学习之旅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735c74ea?pid=2800eacf3&amp;color=0,173,163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任务一</a:t>
            </a:r>
            <a:r>
              <a:rPr lang="en-US" altLang="zh-CN" sz="3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诵读诗歌，准确理解内容</a:t>
            </a:r>
            <a:endParaRPr lang="en-US" altLang="zh-CN" sz="3000" dirty="0"/>
          </a:p>
        </p:txBody>
      </p:sp>
      <p:sp>
        <p:nvSpPr>
          <p:cNvPr id="3" name="QB_6_BD.184_1#1ca4d9a4f?pid=4735c74ea&amp;color=0,0,0&amp;vtp=1&amp;bbb=1&amp;hb=1"/>
          <p:cNvSpPr/>
          <p:nvPr/>
        </p:nvSpPr>
        <p:spPr>
          <a:xfrm>
            <a:off x="612648" y="1125728"/>
            <a:ext cx="1096365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10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屈原在诗中用“虽好修姱以革几羁兮，謇朝谇而夕替”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描述了自己的遭遇，</a:t>
            </a:r>
            <a:endParaRPr lang="en-US" altLang="zh-CN" sz="2800" b="0" i="0" spc="-10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造成这一遭遇的原因有哪些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？试根据诗歌相关内容进行概括。（6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spc="-1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endParaRPr lang="en-US" altLang="zh-CN" sz="2800" dirty="0"/>
          </a:p>
        </p:txBody>
      </p:sp>
      <p:sp>
        <p:nvSpPr>
          <p:cNvPr id="4" name="QB_6_AN.185_1#1ca4d9a4f.blank?pid=4735c74ea&amp;color=0,0,0&amp;vpa=95&amp;vtp=1&amp;bbb=1&amp;hb=1"/>
          <p:cNvSpPr/>
          <p:nvPr/>
        </p:nvSpPr>
        <p:spPr>
          <a:xfrm>
            <a:off x="612648" y="2390648"/>
            <a:ext cx="10963656" cy="12013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君王“不察”。②小人毁谤（“众女”“谣诼”）。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③屈原不愿与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他们同流合污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。（每点2分）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51_1#92642ebd6?pid=4735c74ea&amp;color=0,0,0&amp;vtp=1&amp;bt=1&amp;bbb=1&amp;hb=1&amp;hltap=1"/>
          <p:cNvSpPr/>
          <p:nvPr/>
        </p:nvSpPr>
        <p:spPr>
          <a:xfrm>
            <a:off x="612648" y="468000"/>
            <a:ext cx="10963656" cy="50606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“悔相道之不察兮，延伫乎吾将反”中的“悔”与“虽九死其犹未悔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”中的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未悔”是否矛盾？请阐述理由。（6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352_1#92642ebd6?pid=4735c74ea&amp;color=0,0,0&amp;vtp=1&amp;bt=1&amp;bbb=1&amp;hb=1&amp;hla=1"/>
          <p:cNvSpPr/>
          <p:nvPr/>
        </p:nvSpPr>
        <p:spPr>
          <a:xfrm>
            <a:off x="612648" y="1735460"/>
            <a:ext cx="10963656" cy="3738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“悔相道之不察兮，延伫乎吾将反”中的“悔”与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“虽九死其犹未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悔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”中的“未悔”并不矛盾，二者的具体指向和内涵有着明显差别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。②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未悔”体现的是诗人坚守正道、追求理想的坚定信念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，无论面对何种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艰难险阻都决不放弃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。③“悔相道之不察兮”中的“悔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”，是诗人对过往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经历的深度反思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，对自己当初在选择道路时可能存在不够审慎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、明察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的情况进行的自我省察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。（每点2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b11327f0?pid=2800eacf3&amp;color=0,173,163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任务二</a:t>
            </a:r>
            <a:r>
              <a:rPr lang="en-US" altLang="zh-CN" sz="3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把握意象，分析诗人形象</a:t>
            </a:r>
            <a:endParaRPr lang="en-US" altLang="zh-CN" sz="3000" dirty="0"/>
          </a:p>
        </p:txBody>
      </p:sp>
      <p:sp>
        <p:nvSpPr>
          <p:cNvPr id="3" name="QB_6_BD.351_1#f463de62c?pid=6b11327f0&amp;color=0,0,0&amp;vtp=1&amp;bbb=1&amp;hb=1&amp;hltap=1"/>
          <p:cNvSpPr/>
          <p:nvPr/>
        </p:nvSpPr>
        <p:spPr>
          <a:xfrm>
            <a:off x="612648" y="1125728"/>
            <a:ext cx="10963656" cy="37652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5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屈原在《离骚》中首创了“香草美人”的意象体系，请简要分析。（6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spc="-5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6_AN.352_1#f463de62c?pid=6b11327f0&amp;color=0,0,0&amp;vtp=1&amp;bbb=1&amp;hb=1&amp;hla=1"/>
          <p:cNvSpPr/>
          <p:nvPr/>
        </p:nvSpPr>
        <p:spPr>
          <a:xfrm>
            <a:off x="612648" y="1753108"/>
            <a:ext cx="10963656" cy="310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屈原在《离骚》中首创了“香草美人”的意象体系，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用江离、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白芷等香草来象征自己美好的德行与高洁的人格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。②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屈原洁身自好，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一心追求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“美政”，然而事与愿违，他只好借助“香草美人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”来表达自己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的政治理想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，抒发苦闷之情。③这种写法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，展示了屈原非凡的艺术创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造力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，对后人的创作产生了深远的影响。（每点2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c90a6a7f?pid=6b11327f0&amp;color=0,0,0&amp;vtp=1&amp;bt=1&amp;bbb=1&amp;hb=1"/>
          <p:cNvSpPr/>
          <p:nvPr/>
        </p:nvSpPr>
        <p:spPr>
          <a:xfrm>
            <a:off x="612648" y="468000"/>
            <a:ext cx="1096365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素养必备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诗歌中的意象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诗歌中的意象通常指自然意象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即取自大自然的借以寄托情思的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物象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大自然的万物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大至山川河流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小至花鸟虫鱼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都可以成为诗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人描摹的对象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都可以寄托诗人的感情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常见的有松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杜鹃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柳树等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c90a6a7f?pid=6b11327f0&amp;color=0,0,0&amp;vtp=1&amp;bt=1&amp;bbb=1&amp;hb=1"/>
          <p:cNvSpPr/>
          <p:nvPr/>
        </p:nvSpPr>
        <p:spPr>
          <a:xfrm>
            <a:off x="612648" y="468000"/>
            <a:ext cx="10963656" cy="56495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鉴赏诗歌中的意象要注意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熟读诗歌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找出诗中所描写的主要意象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根据这些意象的共性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进行合理的联想和想象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熟记特定意象的象征意义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积累常见意象及其象征意义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鉴赏时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结合诗人的处境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分析诗人赋予意象的临时意义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注意色彩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色调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辨析意象特征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关注时令色彩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诗歌中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同季节的景物往往带有不同的感情色彩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关注冷暖色调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诗歌中所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写意象的色调有冷暖之分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要注意修饰意象的副词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形容词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结合诗中主旨句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挖掘意象的深层意义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结合诗人自身经历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写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作背景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思想感情去分析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尤其要分析出意象的内在意义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51_1#d78284217?pid=6b11327f0&amp;color=0,0,0&amp;vtp=1&amp;bt=1&amp;bbb=1&amp;hb=1&amp;hltap=1"/>
          <p:cNvSpPr/>
          <p:nvPr/>
        </p:nvSpPr>
        <p:spPr>
          <a:xfrm>
            <a:off x="612648" y="468000"/>
            <a:ext cx="10963656" cy="56067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本诗通过丰富的意象与独特的表达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，塑造了一位具有鲜明特征的抒情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主人公形象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，试根据诗歌具体内容简要分析。（6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352_1#d78284217?pid=6b11327f0&amp;color=0,0,0&amp;vtp=1&amp;bt=1&amp;bbb=1&amp;hb=1&amp;hla=1"/>
          <p:cNvSpPr/>
          <p:nvPr/>
        </p:nvSpPr>
        <p:spPr>
          <a:xfrm>
            <a:off x="612648" y="1718442"/>
            <a:ext cx="10963656" cy="428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本诗塑造了一位忧国忧民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、秉持正道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、勇于为理想献身的爱国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诗人形象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。（2分）①外部形象方面，“制芰荷以为衣兮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，集芙蓉以为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裳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”以及“高余冠之岌岌兮，长余佩之陆离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”，不仅展现出他独特的审美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意趣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，更暗示其洁身自好、不与世俗同流合污的品性。（2分）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②思想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性格方面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，诗人主张推行法治，认为只有以法为纲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，国家才能有序运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行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；诗人主张“美政”，将人民利益置于重要位置；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诗人执着追求真理，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无论遭遇多少艰难险阻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，都能坚守本心，决不向恶势力低头。（2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8ded5c69?pid=2800eacf3&amp;color=0,173,163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任务三</a:t>
            </a:r>
            <a:r>
              <a:rPr lang="en-US" altLang="zh-CN" sz="3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品读诗句，分析艺术特色</a:t>
            </a:r>
            <a:endParaRPr lang="en-US" altLang="zh-CN" sz="3000" dirty="0"/>
          </a:p>
        </p:txBody>
      </p:sp>
      <p:sp>
        <p:nvSpPr>
          <p:cNvPr id="3" name="QB_6_BD.351_1#dedb1b160?pid=08ded5c69&amp;color=0,0,0&amp;vtp=1&amp;bbb=1&amp;hb=1&amp;hltap=1"/>
          <p:cNvSpPr/>
          <p:nvPr/>
        </p:nvSpPr>
        <p:spPr>
          <a:xfrm>
            <a:off x="612648" y="1125728"/>
            <a:ext cx="10963656" cy="31175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本诗作为楚辞的代表作，具有鲜明的语言特色，请简要分析。（6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6_AN.352_1#dedb1b160?pid=08ded5c69&amp;color=0,0,0&amp;vtp=1&amp;bbb=1&amp;hb=1&amp;hla=1"/>
          <p:cNvSpPr/>
          <p:nvPr/>
        </p:nvSpPr>
        <p:spPr>
          <a:xfrm>
            <a:off x="612648" y="1753108"/>
            <a:ext cx="10963656" cy="2420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运用多种修辞手法。比喻，以香草比喻高洁的品德；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对偶，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屈心而抑志”“忍尤而攘诟”；等等。②富有节奏感。每两句有一个“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兮”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字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，使全诗回环往复，具有很强的节奏感。③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浓厚的楚地文化特色。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诗中大量使用楚地方言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，富有地域特色和文化底蕴。（每点2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51_1#7eb3371f1?pid=08ded5c69&amp;color=0,0,0&amp;vtp=1&amp;bt=1&amp;bbb=1&amp;hb=1&amp;hltap=1"/>
          <p:cNvSpPr/>
          <p:nvPr/>
        </p:nvSpPr>
        <p:spPr>
          <a:xfrm>
            <a:off x="612648" y="468000"/>
            <a:ext cx="10963656" cy="44129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本诗的浪漫主义风格表现在哪里？（6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352_1#7eb3371f1?pid=08ded5c69&amp;color=0,0,0&amp;vtp=1&amp;bt=1&amp;bbb=1&amp;hb=1&amp;hla=1"/>
          <p:cNvSpPr/>
          <p:nvPr/>
        </p:nvSpPr>
        <p:spPr>
          <a:xfrm>
            <a:off x="612648" y="1095380"/>
            <a:ext cx="10963656" cy="3738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强烈的主观情感表达。本诗塑造了一个纯洁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、高大的抒情主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人公形象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，并且贯串着诗人以理想改造现实的顽强斗争精神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，当残酷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的现实使理想破灭时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，更突出了诗人以身殉理想的坚决意志。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②丰富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的联想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。本诗将自然景物与诗人个人感情糅合在一起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，以花草象征品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德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，把诗人的品格刻画得异常崇高，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具有浪漫主义的特质。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每点3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351_1#2a8ad32ef?pid=08ded5c69&amp;color=0,0,0&amp;vtp=1&amp;bt=1&amp;bbb=1"/>
          <p:cNvSpPr/>
          <p:nvPr/>
        </p:nvSpPr>
        <p:spPr>
          <a:xfrm>
            <a:off x="612648" y="468000"/>
            <a:ext cx="1096365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spc="-5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这首诗运用了比兴手法，请品味下面的诗句，分析其表达效果。（8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spc="-50" dirty="0"/>
          </a:p>
        </p:txBody>
      </p:sp>
      <p:sp>
        <p:nvSpPr>
          <p:cNvPr id="3" name="QB_7_BD.352_1#d32fc5b20?pid=2a8ad32ef&amp;color=0,0,0&amp;vtp=1&amp;bbb=1&amp;hb=1&amp;hltap=1"/>
          <p:cNvSpPr/>
          <p:nvPr/>
        </p:nvSpPr>
        <p:spPr>
          <a:xfrm>
            <a:off x="612648" y="1111318"/>
            <a:ext cx="10963656" cy="37652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鸷鸟之不群兮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自前世而固然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。（4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7_AN.353_1#d32fc5b20?pid=2a8ad32ef&amp;color=0,0,0&amp;vtp=1&amp;bbb=1&amp;hb=1&amp;hla=1"/>
          <p:cNvSpPr/>
          <p:nvPr/>
        </p:nvSpPr>
        <p:spPr>
          <a:xfrm>
            <a:off x="612648" y="1738698"/>
            <a:ext cx="10963656" cy="310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诗人以“鸷鸟”自比，意在表明自己不与世俗同流合污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，生动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且鲜明地刻画出诗人孤高独立的形象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。②诗人以“鸷鸟之不群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”这一自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然现象起兴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，进而过渡到自身的处境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，让读者能更自然地理解自己内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心的孤独与坚守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也使诗歌的情感表达更具层次性和感染力。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每点2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4cc1bab32.fixed?pid=072e0c429&amp;color=0,173,163&amp;vtp=1&amp;bbb=1"/>
          <p:cNvSpPr/>
          <p:nvPr/>
        </p:nvSpPr>
        <p:spPr>
          <a:xfrm>
            <a:off x="1618488" y="2660904"/>
            <a:ext cx="8997696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自主学习·悟新知</a:t>
            </a:r>
            <a:endParaRPr lang="en-US" altLang="zh-CN" sz="4000" dirty="0"/>
          </a:p>
        </p:txBody>
      </p:sp>
      <p:sp>
        <p:nvSpPr>
          <p:cNvPr id="3" name="C_4#4cc1bab32"/>
          <p:cNvSpPr/>
          <p:nvPr/>
        </p:nvSpPr>
        <p:spPr>
          <a:xfrm>
            <a:off x="1618488" y="3419856"/>
            <a:ext cx="8961120" cy="9144"/>
          </a:xfrm>
          <a:prstGeom prst="line">
            <a:avLst/>
          </a:prstGeom>
          <a:noFill/>
          <a:ln w="28575">
            <a:solidFill>
              <a:srgbClr val="00ADA3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51_1#0a60f3abb?pid=2a8ad32ef&amp;color=0,0,0&amp;vtp=1&amp;bt=1&amp;bbb=1&amp;hb=1&amp;hltap=1"/>
          <p:cNvSpPr/>
          <p:nvPr/>
        </p:nvSpPr>
        <p:spPr>
          <a:xfrm>
            <a:off x="612648" y="468000"/>
            <a:ext cx="10963656" cy="37652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制芰荷以为衣兮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集芙蓉以为裳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。（4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7_AN.352_1#0a60f3abb?pid=2a8ad32ef&amp;color=0,0,0&amp;vtp=1&amp;bt=1&amp;bbb=1&amp;hb=1&amp;hla=1"/>
          <p:cNvSpPr/>
          <p:nvPr/>
        </p:nvSpPr>
        <p:spPr>
          <a:xfrm>
            <a:off x="612648" y="1095380"/>
            <a:ext cx="10963656" cy="310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诗人将自身美好品德比作出淤泥而不染的芰荷、芙蓉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，形象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地展现出自己对纯洁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、高尚品质的执着追求，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如同芰荷与芙蓉一般，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在污浊环境中依然能够保持洁净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②诗人以用芰荷和芙蓉制作衣裳起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兴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，由对外在服饰的向往引出对内在高洁品质的追求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，使诗歌情感的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表达更具感染力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。（每点2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f9a552dd?pid=2800eacf3&amp;color=0,0,0&amp;vtp=1&amp;bt=1&amp;bbb=1"/>
          <p:cNvSpPr/>
          <p:nvPr/>
        </p:nvSpPr>
        <p:spPr>
          <a:xfrm>
            <a:off x="612648" y="466344"/>
            <a:ext cx="10963656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思维发展与提升</a:t>
            </a:r>
            <a:endParaRPr lang="en-US" altLang="zh-CN" sz="3200" dirty="0"/>
          </a:p>
        </p:txBody>
      </p:sp>
      <p:sp>
        <p:nvSpPr>
          <p:cNvPr id="3" name="QB_6_BD.194_1#b4d8eaf1c?pid=8f9a552dd&amp;color=0,0,0&amp;vtp=1&amp;bbb=1&amp;hb=1"/>
          <p:cNvSpPr/>
          <p:nvPr/>
        </p:nvSpPr>
        <p:spPr>
          <a:xfrm>
            <a:off x="612648" y="1181724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屈原遭到奸臣的诽谤和楚王的疏远、放逐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。顷襄王二十一年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前278），秦将白起攻破郢都，屈原的政治理想彻底破灭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，他悲愤难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，抱石沉江。你对他的这一举动有何看法？（6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52_2#b4d8eaf1c?pid=8f9a552dd&amp;color=0,0,0&amp;vtp=1&amp;bt=1&amp;bbb=1&amp;hb=1&amp;hltap=1"/>
          <p:cNvSpPr/>
          <p:nvPr/>
        </p:nvSpPr>
        <p:spPr>
          <a:xfrm>
            <a:off x="612648" y="493400"/>
            <a:ext cx="10963656" cy="50606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351_1#b4d8eaf1c?pid=8f9a552dd&amp;color=0,0,0&amp;vtp=1&amp;bt=1&amp;bbb=1&amp;hb=1&amp;hla=1"/>
          <p:cNvSpPr/>
          <p:nvPr/>
        </p:nvSpPr>
        <p:spPr>
          <a:xfrm>
            <a:off x="612648" y="468000"/>
            <a:ext cx="10963656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示例1）可以理解。屈原虽然出身高贵，但是一个臣子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，他的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理想只有在君王的赏识和支持下才能实现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。当君王不赏识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、不支持他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时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，他便失去了支撑的柱石。屈原走上这条不归路是无奈的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，并不是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他真心所愿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示例2）不赞同。屈原虽遭楚王放逐，但楚国人民并没有抛弃他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，他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自感前路无望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，心中的理想无法实现，便抱石沉江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，是心理脆弱的表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现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。他应坚持活下去，因为活着便有希望为楚国作出更大贡献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。抱石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沉江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，是一种愚忠的表现。（6分，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言之成理即可）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b549f947d.fixed?pid=072e0c429&amp;color=0,173,163&amp;vtp=1&amp;bbb=1"/>
          <p:cNvSpPr/>
          <p:nvPr/>
        </p:nvSpPr>
        <p:spPr>
          <a:xfrm>
            <a:off x="1618488" y="2660904"/>
            <a:ext cx="8997696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文本联读·拓思维</a:t>
            </a:r>
            <a:endParaRPr lang="en-US" altLang="zh-CN" sz="4000" dirty="0"/>
          </a:p>
        </p:txBody>
      </p:sp>
      <p:sp>
        <p:nvSpPr>
          <p:cNvPr id="3" name="C_4#b549f947d"/>
          <p:cNvSpPr/>
          <p:nvPr/>
        </p:nvSpPr>
        <p:spPr>
          <a:xfrm>
            <a:off x="1618488" y="3419856"/>
            <a:ext cx="8961120" cy="9144"/>
          </a:xfrm>
          <a:prstGeom prst="line">
            <a:avLst/>
          </a:prstGeom>
          <a:noFill/>
          <a:ln w="28575">
            <a:solidFill>
              <a:srgbClr val="00ADA3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95_1#0e7521b4e?pid=b549f947d&amp;color=0,0,0&amp;vtp=1&amp;bt=1&amp;bbb=1&amp;hb=1"/>
          <p:cNvSpPr/>
          <p:nvPr/>
        </p:nvSpPr>
        <p:spPr>
          <a:xfrm>
            <a:off x="612648" y="468000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请结合《氓》与《离骚》（节选），从主题、形象、语言、手法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、风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格等角度比较两首诗的异同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，完成表格。（5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graphicFrame>
        <p:nvGraphicFramePr>
          <p:cNvPr id="45" name="QB_5_BD.195_2#0e7521b4e?colgroup=2,14,12&amp;pid=b549f947d&amp;color=0,0,0&amp;vtp=1&amp;bbb=1&amp;hb=1"/>
          <p:cNvGraphicFramePr>
            <a:graphicFrameLocks noGrp="1"/>
          </p:cNvGraphicFramePr>
          <p:nvPr/>
        </p:nvGraphicFramePr>
        <p:xfrm>
          <a:off x="612648" y="1798325"/>
          <a:ext cx="10936224" cy="3942717"/>
        </p:xfrm>
        <a:graphic>
          <a:graphicData uri="http://schemas.openxmlformats.org/drawingml/2006/table">
            <a:tbl>
              <a:tblPr/>
              <a:tblGrid>
                <a:gridCol w="1042416"/>
                <a:gridCol w="5221224"/>
                <a:gridCol w="4672584"/>
              </a:tblGrid>
              <a:tr h="56419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角度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《氓》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离骚》（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节选）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437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①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政治斗争失败后的苦闷情怀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090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形象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修身洁行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坚守节操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疾恶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如仇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坚守理想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矢志报国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的爱国诗人形象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6173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语言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叙述语言简洁精练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体现了民歌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的特点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质朴而有活力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③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QB_5_AN.196_1#0e7521b4e.blank?pid=b549f947d&amp;color=0,0,0&amp;vpa=96&amp;vtp=1&amp;bbb=1"/>
          <p:cNvSpPr/>
          <p:nvPr/>
        </p:nvSpPr>
        <p:spPr>
          <a:xfrm>
            <a:off x="2270783" y="2358650"/>
            <a:ext cx="4187825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古代婚姻爱情的悲剧故事</a:t>
            </a:r>
            <a:endParaRPr lang="en-US" altLang="zh-CN" sz="2800" dirty="0"/>
          </a:p>
        </p:txBody>
      </p:sp>
      <p:sp>
        <p:nvSpPr>
          <p:cNvPr id="5" name="QB_5_AN.197_1#0e7521b4e.blank?pid=b549f947d&amp;color=0,0,0&amp;vpa=97&amp;vtp=1&amp;bbb=1&amp;hb=1"/>
          <p:cNvSpPr/>
          <p:nvPr/>
        </p:nvSpPr>
        <p:spPr>
          <a:xfrm>
            <a:off x="1727064" y="3217487"/>
            <a:ext cx="5094224" cy="104578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忠诚坚贞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、吃苦耐劳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、坚强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刚毅的弃妇形象</a:t>
            </a:r>
            <a:endParaRPr lang="en-US" altLang="zh-CN" sz="2800" dirty="0"/>
          </a:p>
        </p:txBody>
      </p:sp>
      <p:sp>
        <p:nvSpPr>
          <p:cNvPr id="6" name="QB_5_AN.198_1#0e7521b4e.blank?pid=b549f947d&amp;color=0,0,0&amp;vpa=98&amp;vtp=1&amp;bbb=1&amp;hb=1"/>
          <p:cNvSpPr/>
          <p:nvPr/>
        </p:nvSpPr>
        <p:spPr>
          <a:xfrm>
            <a:off x="6948288" y="4621030"/>
            <a:ext cx="4545584" cy="104578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语言华美凝练、瑰丽奇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特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、绚烂多彩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" name="QB_5_BD.199_1#0e7521b4e?colgroup=2,14,12&amp;pid=b549f947d&amp;color=0,0,0&amp;vtp=1&amp;bt=1&amp;bbb=1&amp;hb=1"/>
          <p:cNvGraphicFramePr>
            <a:graphicFrameLocks noGrp="1"/>
          </p:cNvGraphicFramePr>
          <p:nvPr/>
        </p:nvGraphicFramePr>
        <p:xfrm>
          <a:off x="612648" y="466344"/>
          <a:ext cx="10936224" cy="2811273"/>
        </p:xfrm>
        <a:graphic>
          <a:graphicData uri="http://schemas.openxmlformats.org/drawingml/2006/table">
            <a:tbl>
              <a:tblPr/>
              <a:tblGrid>
                <a:gridCol w="1042416"/>
                <a:gridCol w="5221224"/>
                <a:gridCol w="4672584"/>
              </a:tblGrid>
              <a:tr h="56419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角度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《氓》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离骚》（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节选）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5855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手法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兴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,兴兼比的特点更为突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;另外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使用了大量对比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④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风格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⑤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浪漫主义,主体抒情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B_5_AN.200_1#0e7521b4e.blank?pid=b549f947d&amp;color=0,0,0&amp;vpa=99&amp;vtp=1&amp;bbb=1&amp;hb=1"/>
          <p:cNvSpPr/>
          <p:nvPr/>
        </p:nvSpPr>
        <p:spPr>
          <a:xfrm>
            <a:off x="6948288" y="1036543"/>
            <a:ext cx="4545584" cy="104578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大量运用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“香草美人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”的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比兴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、象征手法</a:t>
            </a:r>
            <a:endParaRPr lang="en-US" altLang="zh-CN" sz="2800" dirty="0"/>
          </a:p>
        </p:txBody>
      </p:sp>
      <p:sp>
        <p:nvSpPr>
          <p:cNvPr id="4" name="QB_5_AN.201_1#0e7521b4e.blank?pid=b549f947d&amp;color=0,0,0&amp;vpa=100&amp;vtp=1&amp;bbb=1&amp;hb=1"/>
          <p:cNvSpPr/>
          <p:nvPr/>
        </p:nvSpPr>
        <p:spPr>
          <a:xfrm>
            <a:off x="1727064" y="2160080"/>
            <a:ext cx="5094224" cy="105772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现实主义,反映现实生活（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每处1分）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bb6c1a35?pid=b549f947d&amp;color=0,173,163&amp;vtp=1&amp;bt=1&amp;bbb=1"/>
          <p:cNvSpPr/>
          <p:nvPr/>
        </p:nvSpPr>
        <p:spPr>
          <a:xfrm>
            <a:off x="612648" y="466344"/>
            <a:ext cx="10963656" cy="891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32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文言积累</a:t>
            </a:r>
            <a:endParaRPr lang="en-US" altLang="zh-CN" sz="3200" dirty="0"/>
          </a:p>
        </p:txBody>
      </p:sp>
      <p:sp>
        <p:nvSpPr>
          <p:cNvPr id="3" name="QO_6_BD.202_1#3a483c746?pid=2bb6c1a35&amp;color=0,0,0&amp;vtp=1&amp;bbb=1"/>
          <p:cNvSpPr/>
          <p:nvPr/>
        </p:nvSpPr>
        <p:spPr>
          <a:xfrm>
            <a:off x="612648" y="954024"/>
            <a:ext cx="1096365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读准字音</a:t>
            </a:r>
            <a:endParaRPr lang="en-US" altLang="zh-CN" sz="2800" dirty="0"/>
          </a:p>
        </p:txBody>
      </p:sp>
      <p:sp>
        <p:nvSpPr>
          <p:cNvPr id="4" name="QB_7_BD.203_1#4544d18d2?pid=3a483c746&amp;color=0,0,0&amp;vtp=1&amp;bbb=1"/>
          <p:cNvSpPr/>
          <p:nvPr/>
        </p:nvSpPr>
        <p:spPr>
          <a:xfrm>
            <a:off x="612648" y="1602867"/>
            <a:ext cx="1096365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苗裔(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览揆(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肇(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扈江离(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辟芷(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修姱(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B_7_AN.204_1#4544d18d2.bracket?pid=3a483c746&amp;color=0,0,0&amp;vpa=101&amp;vtp=1&amp;bbb=1"/>
          <p:cNvSpPr/>
          <p:nvPr/>
        </p:nvSpPr>
        <p:spPr>
          <a:xfrm>
            <a:off x="1765967" y="1610487"/>
            <a:ext cx="53498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yì</a:t>
            </a:r>
            <a:endParaRPr lang="en-US" altLang="zh-CN" sz="2800" dirty="0"/>
          </a:p>
        </p:txBody>
      </p:sp>
      <p:sp>
        <p:nvSpPr>
          <p:cNvPr id="7" name="QB_7_AN.206_1#4544d18d2.bracket?pid=3a483c746&amp;color=0,0,0&amp;vpa=102&amp;vtp=1&amp;bbb=1"/>
          <p:cNvSpPr/>
          <p:nvPr/>
        </p:nvSpPr>
        <p:spPr>
          <a:xfrm>
            <a:off x="1829467" y="2258187"/>
            <a:ext cx="754063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kuí</a:t>
            </a:r>
            <a:endParaRPr lang="en-US" altLang="zh-CN" sz="2800" dirty="0"/>
          </a:p>
        </p:txBody>
      </p:sp>
      <p:sp>
        <p:nvSpPr>
          <p:cNvPr id="9" name="QB_7_AN.208_1#4544d18d2.bracket?pid=3a483c746&amp;color=0,0,0&amp;vpa=103&amp;vtp=1&amp;bbb=1"/>
          <p:cNvSpPr/>
          <p:nvPr/>
        </p:nvSpPr>
        <p:spPr>
          <a:xfrm>
            <a:off x="1461166" y="2905887"/>
            <a:ext cx="97155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zh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o</a:t>
            </a:r>
            <a:endParaRPr lang="en-US" altLang="zh-CN" sz="2800" dirty="0"/>
          </a:p>
        </p:txBody>
      </p:sp>
      <p:sp>
        <p:nvSpPr>
          <p:cNvPr id="11" name="QB_7_AN.210_1#4544d18d2.bracket?pid=3a483c746&amp;color=0,0,0&amp;vpa=104&amp;vtp=1&amp;bbb=1"/>
          <p:cNvSpPr/>
          <p:nvPr/>
        </p:nvSpPr>
        <p:spPr>
          <a:xfrm>
            <a:off x="2146967" y="3553587"/>
            <a:ext cx="6556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hù</a:t>
            </a:r>
            <a:endParaRPr lang="en-US" altLang="zh-CN" sz="2800" dirty="0"/>
          </a:p>
        </p:txBody>
      </p:sp>
      <p:sp>
        <p:nvSpPr>
          <p:cNvPr id="13" name="QB_7_AN.212_1#4544d18d2.bracket?pid=3a483c746&amp;color=0,0,0&amp;vpa=105&amp;vtp=1&amp;bbb=1"/>
          <p:cNvSpPr/>
          <p:nvPr/>
        </p:nvSpPr>
        <p:spPr>
          <a:xfrm>
            <a:off x="1765967" y="4201287"/>
            <a:ext cx="71278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zhǐ</a:t>
            </a:r>
            <a:endParaRPr lang="en-US" altLang="zh-CN" sz="2800" dirty="0"/>
          </a:p>
        </p:txBody>
      </p:sp>
      <p:sp>
        <p:nvSpPr>
          <p:cNvPr id="15" name="QB_7_AN.214_1#4544d18d2.bracket?pid=3a483c746&amp;color=0,0,0&amp;vpa=106&amp;vtp=1&amp;bbb=1"/>
          <p:cNvSpPr/>
          <p:nvPr/>
        </p:nvSpPr>
        <p:spPr>
          <a:xfrm>
            <a:off x="1692148" y="4828032"/>
            <a:ext cx="931863" cy="54571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ku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ā</a:t>
            </a:r>
            <a:endParaRPr lang="en-US" altLang="zh-CN" sz="2800" dirty="0">
              <a:latin typeface="宋体" panose="02010600030101010101" pitchFamily="2" charset="-122"/>
            </a:endParaRPr>
          </a:p>
        </p:txBody>
      </p:sp>
      <p:sp>
        <p:nvSpPr>
          <p:cNvPr id="16" name="QB_7_BD.203_1#4544d18d2?pid=3a483c746&amp;color=0,0,0&amp;vtp=1&amp;bbb=1&amp;zzd= 1"/>
          <p:cNvSpPr/>
          <p:nvPr/>
        </p:nvSpPr>
        <p:spPr>
          <a:xfrm>
            <a:off x="1482630" y="226326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QB_7_BD.203_1#4544d18d2?pid=3a483c746&amp;color=0,0,0&amp;vtp=1&amp;bbb=1&amp;zzd= 2"/>
          <p:cNvSpPr/>
          <p:nvPr/>
        </p:nvSpPr>
        <p:spPr>
          <a:xfrm>
            <a:off x="1482630" y="291096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QB_7_BD.203_1#4544d18d2?pid=3a483c746&amp;color=0,0,0&amp;vtp=1&amp;bbb=1&amp;zzd= 3"/>
          <p:cNvSpPr/>
          <p:nvPr/>
        </p:nvSpPr>
        <p:spPr>
          <a:xfrm>
            <a:off x="1127030" y="355866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QB_7_BD.203_1#4544d18d2?pid=3a483c746&amp;color=0,0,0&amp;vtp=1&amp;bbb=1&amp;zzd= 4"/>
          <p:cNvSpPr/>
          <p:nvPr/>
        </p:nvSpPr>
        <p:spPr>
          <a:xfrm>
            <a:off x="1127030" y="420636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QB_7_BD.203_1#4544d18d2?pid=3a483c746&amp;color=0,0,0&amp;vtp=1&amp;bbb=1&amp;zzd= 5"/>
          <p:cNvSpPr/>
          <p:nvPr/>
        </p:nvSpPr>
        <p:spPr>
          <a:xfrm>
            <a:off x="1482630" y="485406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QB_7_BD.203_1#4544d18d2?pid=3a483c746&amp;color=0,0,0&amp;vtp=1&amp;bbb=1&amp;zzd= 6"/>
          <p:cNvSpPr/>
          <p:nvPr/>
        </p:nvSpPr>
        <p:spPr>
          <a:xfrm>
            <a:off x="1482630" y="54204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7" grpId="0" animBg="1" build="p"/>
      <p:bldP spid="9" grpId="0" animBg="1" build="p"/>
      <p:bldP spid="11" grpId="0" animBg="1" build="p"/>
      <p:bldP spid="13" grpId="0" animBg="1" build="p"/>
      <p:bldP spid="15" grpId="0" animBg="1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15_1#dabb44c3d?pid=3a483c746&amp;color=0,0,0&amp;mp=1&amp;vtp=1&amp;bt=1&amp;bbb=1"/>
          <p:cNvSpPr/>
          <p:nvPr/>
        </p:nvSpPr>
        <p:spPr>
          <a:xfrm>
            <a:off x="612648" y="466344"/>
            <a:ext cx="1096365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謇朝谇(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谣诼(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溘死(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鸷鸟(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⑪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攘诟(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⑫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芰荷(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B_7_AN.216_1#dabb44c3d.bracket?pid=3a483c746&amp;color=0,0,0&amp;mp=1&amp;vpa=107&amp;vtp=1&amp;bbb=1"/>
          <p:cNvSpPr/>
          <p:nvPr/>
        </p:nvSpPr>
        <p:spPr>
          <a:xfrm>
            <a:off x="2146967" y="473964"/>
            <a:ext cx="8540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ji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ǎ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n</a:t>
            </a:r>
            <a:endParaRPr lang="en-US" altLang="zh-CN" sz="2800" dirty="0"/>
          </a:p>
        </p:txBody>
      </p:sp>
      <p:sp>
        <p:nvSpPr>
          <p:cNvPr id="4" name="QB_7_AN.217_1#dabb44c3d.bracket?pid=3a483c746&amp;color=0,0,0&amp;mp=1&amp;vpa=108&amp;vtp=1&amp;bbb=1"/>
          <p:cNvSpPr/>
          <p:nvPr/>
        </p:nvSpPr>
        <p:spPr>
          <a:xfrm>
            <a:off x="3267741" y="473964"/>
            <a:ext cx="6937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suì</a:t>
            </a:r>
            <a:endParaRPr lang="en-US" altLang="zh-CN" sz="2800" dirty="0"/>
          </a:p>
        </p:txBody>
      </p:sp>
      <p:sp>
        <p:nvSpPr>
          <p:cNvPr id="6" name="QB_7_AN.219_1#dabb44c3d.bracket?pid=3a483c746&amp;color=0,0,0&amp;vpa=109&amp;vtp=1&amp;bbb=1"/>
          <p:cNvSpPr/>
          <p:nvPr/>
        </p:nvSpPr>
        <p:spPr>
          <a:xfrm>
            <a:off x="1804067" y="1121664"/>
            <a:ext cx="990600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zhuó</a:t>
            </a:r>
            <a:endParaRPr lang="en-US" altLang="zh-CN" sz="2800" dirty="0"/>
          </a:p>
        </p:txBody>
      </p:sp>
      <p:sp>
        <p:nvSpPr>
          <p:cNvPr id="8" name="QB_7_AN.221_1#dabb44c3d.bracket?pid=3a483c746&amp;color=0,0,0&amp;vpa=110&amp;vtp=1&amp;bbb=1"/>
          <p:cNvSpPr/>
          <p:nvPr/>
        </p:nvSpPr>
        <p:spPr>
          <a:xfrm>
            <a:off x="1816767" y="1769364"/>
            <a:ext cx="614363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kè</a:t>
            </a:r>
            <a:endParaRPr lang="en-US" altLang="zh-CN" sz="2800" dirty="0"/>
          </a:p>
        </p:txBody>
      </p:sp>
      <p:sp>
        <p:nvSpPr>
          <p:cNvPr id="10" name="QB_7_AN.223_1#dabb44c3d.bracket?pid=3a483c746&amp;color=0,0,0&amp;vpa=111&amp;vtp=1&amp;bbb=1"/>
          <p:cNvSpPr/>
          <p:nvPr/>
        </p:nvSpPr>
        <p:spPr>
          <a:xfrm>
            <a:off x="1765967" y="2417064"/>
            <a:ext cx="71278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zhì</a:t>
            </a:r>
            <a:endParaRPr lang="en-US" altLang="zh-CN" sz="2800" dirty="0"/>
          </a:p>
        </p:txBody>
      </p:sp>
      <p:sp>
        <p:nvSpPr>
          <p:cNvPr id="12" name="QB_7_AN.225_1#dabb44c3d.bracket?pid=3a483c746&amp;color=0,0,0&amp;vpa=112&amp;vtp=1&amp;bbb=1"/>
          <p:cNvSpPr/>
          <p:nvPr/>
        </p:nvSpPr>
        <p:spPr>
          <a:xfrm>
            <a:off x="1862804" y="3064764"/>
            <a:ext cx="830263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ɡòu</a:t>
            </a:r>
            <a:endParaRPr lang="en-US" altLang="zh-CN" sz="2800" dirty="0"/>
          </a:p>
        </p:txBody>
      </p:sp>
      <p:sp>
        <p:nvSpPr>
          <p:cNvPr id="14" name="QB_7_AN.227_1#dabb44c3d.bracket?pid=3a483c746&amp;color=0,0,0&amp;vpa=113&amp;vtp=1&amp;bbb=1"/>
          <p:cNvSpPr/>
          <p:nvPr/>
        </p:nvSpPr>
        <p:spPr>
          <a:xfrm>
            <a:off x="1862804" y="3691509"/>
            <a:ext cx="47625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jì</a:t>
            </a:r>
            <a:endParaRPr lang="en-US" altLang="zh-CN" sz="2800" dirty="0"/>
          </a:p>
        </p:txBody>
      </p:sp>
      <p:sp>
        <p:nvSpPr>
          <p:cNvPr id="15" name="QB_7_BD.215_1#dabb44c3d?pid=3a483c746&amp;color=0,0,0&amp;mp=1&amp;vtp=1&amp;bt=1&amp;bbb=1&amp;zzd= 1"/>
          <p:cNvSpPr/>
          <p:nvPr/>
        </p:nvSpPr>
        <p:spPr>
          <a:xfrm>
            <a:off x="1127030" y="11267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QB_7_BD.215_1#dabb44c3d?pid=3a483c746&amp;color=0,0,0&amp;mp=1&amp;vtp=1&amp;bt=1&amp;bbb=1&amp;zzd= 1"/>
          <p:cNvSpPr/>
          <p:nvPr/>
        </p:nvSpPr>
        <p:spPr>
          <a:xfrm>
            <a:off x="1838230" y="11267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QB_7_BD.215_1#dabb44c3d?pid=3a483c746&amp;color=0,0,0&amp;mp=1&amp;vtp=1&amp;bt=1&amp;bbb=1&amp;zzd= 2"/>
          <p:cNvSpPr/>
          <p:nvPr/>
        </p:nvSpPr>
        <p:spPr>
          <a:xfrm>
            <a:off x="1482630" y="17744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QB_7_BD.215_1#dabb44c3d?pid=3a483c746&amp;color=0,0,0&amp;mp=1&amp;vtp=1&amp;bt=1&amp;bbb=1&amp;zzd= 3"/>
          <p:cNvSpPr/>
          <p:nvPr/>
        </p:nvSpPr>
        <p:spPr>
          <a:xfrm>
            <a:off x="1127030" y="24221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QB_7_BD.215_1#dabb44c3d?pid=3a483c746&amp;color=0,0,0&amp;mp=1&amp;vtp=1&amp;bt=1&amp;bbb=1&amp;zzd= 4"/>
          <p:cNvSpPr/>
          <p:nvPr/>
        </p:nvSpPr>
        <p:spPr>
          <a:xfrm>
            <a:off x="1127030" y="30698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QB_7_BD.215_1#dabb44c3d?pid=3a483c746&amp;color=0,0,0&amp;mp=1&amp;vtp=1&amp;bt=1&amp;bbb=1&amp;zzd= 5"/>
          <p:cNvSpPr/>
          <p:nvPr/>
        </p:nvSpPr>
        <p:spPr>
          <a:xfrm>
            <a:off x="1554067" y="37175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QB_7_BD.215_1#dabb44c3d?pid=3a483c746&amp;color=0,0,0&amp;mp=1&amp;vtp=1&amp;bt=1&amp;bbb=1&amp;zzd= 6"/>
          <p:cNvSpPr/>
          <p:nvPr/>
        </p:nvSpPr>
        <p:spPr>
          <a:xfrm>
            <a:off x="1198467" y="42839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6" grpId="0" animBg="1" build="p"/>
      <p:bldP spid="8" grpId="0" animBg="1" build="p"/>
      <p:bldP spid="10" grpId="0" animBg="1" build="p"/>
      <p:bldP spid="12" grpId="0" animBg="1" build="p"/>
      <p:bldP spid="14" grpId="0" animBg="1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28_1#b04c94110?pid=2bb6c1a35&amp;color=0,0,0&amp;vtp=1&amp;bt=1&amp;bbb=1"/>
          <p:cNvSpPr/>
          <p:nvPr/>
        </p:nvSpPr>
        <p:spPr>
          <a:xfrm>
            <a:off x="612648" y="468000"/>
            <a:ext cx="10963656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通假字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请指出并解释通假字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B_7_BD.229_1#c46904068?pid=b04c94110&amp;color=0,0,0&amp;vtp=1&amp;bbb=1"/>
          <p:cNvSpPr/>
          <p:nvPr/>
        </p:nvSpPr>
        <p:spPr>
          <a:xfrm>
            <a:off x="612648" y="1090236"/>
            <a:ext cx="10963656" cy="1166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扈江离与辟芷兮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endParaRPr lang="en-US" altLang="zh-CN" sz="2800" dirty="0"/>
          </a:p>
        </p:txBody>
      </p:sp>
      <p:sp>
        <p:nvSpPr>
          <p:cNvPr id="4" name="QB_7_AN.230_1#c46904068.blank?pid=b04c94110&amp;color=0,0,0&amp;vpa=114&amp;vtp=1&amp;bbb=1"/>
          <p:cNvSpPr/>
          <p:nvPr/>
        </p:nvSpPr>
        <p:spPr>
          <a:xfrm>
            <a:off x="1511967" y="1667578"/>
            <a:ext cx="454183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“辟”同“僻”，僻静、幽静。</a:t>
            </a:r>
            <a:endParaRPr lang="en-US" altLang="zh-CN" sz="2800" dirty="0"/>
          </a:p>
        </p:txBody>
      </p:sp>
      <p:sp>
        <p:nvSpPr>
          <p:cNvPr id="5" name="QB_7_BD.231_1#255a961b0?pid=b04c94110&amp;color=0,0,0&amp;vtp=1&amp;bbb=1"/>
          <p:cNvSpPr/>
          <p:nvPr/>
        </p:nvSpPr>
        <p:spPr>
          <a:xfrm>
            <a:off x="612648" y="2331534"/>
            <a:ext cx="10963656" cy="1166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来吾道夫先路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endParaRPr lang="en-US" altLang="zh-CN" sz="2800" dirty="0"/>
          </a:p>
        </p:txBody>
      </p:sp>
      <p:sp>
        <p:nvSpPr>
          <p:cNvPr id="6" name="QB_7_AN.232_1#255a961b0.blank?pid=b04c94110&amp;color=0,0,0&amp;vpa=115&amp;vtp=1&amp;bbb=1"/>
          <p:cNvSpPr/>
          <p:nvPr/>
        </p:nvSpPr>
        <p:spPr>
          <a:xfrm>
            <a:off x="1511967" y="2908876"/>
            <a:ext cx="3470275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“道”同“导”，引导。</a:t>
            </a:r>
            <a:endParaRPr lang="en-US" altLang="zh-CN" sz="2800" dirty="0"/>
          </a:p>
        </p:txBody>
      </p:sp>
      <p:sp>
        <p:nvSpPr>
          <p:cNvPr id="7" name="QB_7_BD.233_1#fe3cb4637?pid=b04c94110&amp;color=0,0,0&amp;vtp=1&amp;bbb=1"/>
          <p:cNvSpPr/>
          <p:nvPr/>
        </p:nvSpPr>
        <p:spPr>
          <a:xfrm>
            <a:off x="612648" y="3572832"/>
            <a:ext cx="10963656" cy="1166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偭规矩而改错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endParaRPr lang="en-US" altLang="zh-CN" sz="2800" dirty="0"/>
          </a:p>
        </p:txBody>
      </p:sp>
      <p:sp>
        <p:nvSpPr>
          <p:cNvPr id="8" name="QB_7_AN.234_1#fe3cb4637.blank?pid=b04c94110&amp;color=0,0,0&amp;vpa=116&amp;vtp=1&amp;bbb=1"/>
          <p:cNvSpPr/>
          <p:nvPr/>
        </p:nvSpPr>
        <p:spPr>
          <a:xfrm>
            <a:off x="1511967" y="4150174"/>
            <a:ext cx="3470275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“错”同“措”，举措。</a:t>
            </a:r>
            <a:endParaRPr lang="en-US" altLang="zh-CN" sz="2800" dirty="0"/>
          </a:p>
        </p:txBody>
      </p:sp>
      <p:sp>
        <p:nvSpPr>
          <p:cNvPr id="9" name="QB_7_BD.235_1#dcd422cd1?pid=b04c94110&amp;color=0,0,0&amp;vtp=1&amp;bbb=1"/>
          <p:cNvSpPr/>
          <p:nvPr/>
        </p:nvSpPr>
        <p:spPr>
          <a:xfrm>
            <a:off x="612648" y="4814130"/>
            <a:ext cx="10963656" cy="1166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何方圜之能周兮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</a:t>
            </a:r>
            <a:endParaRPr lang="en-US" altLang="zh-CN" sz="2800" dirty="0"/>
          </a:p>
        </p:txBody>
      </p:sp>
      <p:sp>
        <p:nvSpPr>
          <p:cNvPr id="10" name="QB_7_AN.236_1#dcd422cd1.blank?pid=b04c94110&amp;color=0,0,0&amp;vpa=117&amp;vtp=1&amp;bbb=1"/>
          <p:cNvSpPr/>
          <p:nvPr/>
        </p:nvSpPr>
        <p:spPr>
          <a:xfrm>
            <a:off x="1334166" y="5391472"/>
            <a:ext cx="4899025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“圜”同“圆”，圆凿（榫眼）。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  <p:bldP spid="10" grpId="0" animBg="1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37_1#39052a897?pid=b04c94110&amp;color=0,0,0&amp;vtp=1&amp;bt=1&amp;bbb=1"/>
          <p:cNvSpPr/>
          <p:nvPr/>
        </p:nvSpPr>
        <p:spPr>
          <a:xfrm>
            <a:off x="612648" y="468000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伏清白以死直兮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endParaRPr lang="en-US" altLang="zh-CN" sz="2800" dirty="0"/>
          </a:p>
        </p:txBody>
      </p:sp>
      <p:sp>
        <p:nvSpPr>
          <p:cNvPr id="3" name="QB_7_AN.238_1#39052a897.blank?pid=b04c94110&amp;color=0,0,0&amp;vpa=118&amp;vtp=1&amp;bbb=1"/>
          <p:cNvSpPr/>
          <p:nvPr/>
        </p:nvSpPr>
        <p:spPr>
          <a:xfrm>
            <a:off x="1334166" y="1064265"/>
            <a:ext cx="34702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“伏”同“服”，保持。</a:t>
            </a:r>
            <a:endParaRPr lang="en-US" altLang="zh-CN" sz="2800" dirty="0"/>
          </a:p>
        </p:txBody>
      </p:sp>
      <p:sp>
        <p:nvSpPr>
          <p:cNvPr id="4" name="QB_7_BD.239_1#ac28ddad8?pid=b04c94110&amp;color=0,0,0&amp;vtp=1&amp;bbb=1"/>
          <p:cNvSpPr/>
          <p:nvPr/>
        </p:nvSpPr>
        <p:spPr>
          <a:xfrm>
            <a:off x="612648" y="1744413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芳菲菲其弥章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endParaRPr lang="en-US" altLang="zh-CN" sz="2800" dirty="0"/>
          </a:p>
        </p:txBody>
      </p:sp>
      <p:sp>
        <p:nvSpPr>
          <p:cNvPr id="5" name="QB_7_AN.240_1#ac28ddad8.blank?pid=b04c94110&amp;color=0,0,0&amp;vpa=119&amp;vtp=1&amp;bbb=1"/>
          <p:cNvSpPr/>
          <p:nvPr/>
        </p:nvSpPr>
        <p:spPr>
          <a:xfrm>
            <a:off x="1334166" y="2340678"/>
            <a:ext cx="34702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“章”同“彰”，显著。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2d3e999f?pid=4cc1bab32&amp;color=0,0,0&amp;vtp=1&amp;bt=1&amp;bbb=1"/>
          <p:cNvSpPr/>
          <p:nvPr/>
        </p:nvSpPr>
        <p:spPr>
          <a:xfrm>
            <a:off x="612648" y="466345"/>
            <a:ext cx="10963656" cy="5064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一、作者名片</a:t>
            </a:r>
            <a:endParaRPr lang="en-US" altLang="zh-CN" sz="3000" dirty="0"/>
          </a:p>
        </p:txBody>
      </p:sp>
      <p:pic>
        <p:nvPicPr>
          <p:cNvPr id="3" name="P_6_BD#ae5f8d6a5?htil=1&amp;pid=d2d3e999f&amp;color=0,0,0&amp;tib=255,255,255&amp;vtp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84129" y="1181482"/>
            <a:ext cx="2180997" cy="2732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6_BD#ae5f8d6a5?htil=1&amp;pid=d2d3e999f&amp;color=0,0,0&amp;vtp=1&amp;bbb=1&amp;hb=1&amp;hs=1"/>
          <p:cNvSpPr/>
          <p:nvPr/>
        </p:nvSpPr>
        <p:spPr>
          <a:xfrm>
            <a:off x="612648" y="1035177"/>
            <a:ext cx="8302752" cy="30033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屈原（约前340—约前278），名平，字原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，战国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时期楚国人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,伟大的爱国主义诗人和浪漫主义诗人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，曾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被推举为世界文化名人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。屈原学识渊博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，主张对内修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明法度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，举贤任能；对外东联齐国，西抗强秦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。他一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生为之奋斗的政治理想得不到实现，他就用诗歌倾吐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3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自己忧愁幽怨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、缠绵悱恻的情绪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。楚国的国都被秦兵</a:t>
            </a:r>
            <a:endParaRPr lang="en-US" altLang="zh-CN" sz="2800" dirty="0"/>
          </a:p>
        </p:txBody>
      </p:sp>
      <p:sp>
        <p:nvSpPr>
          <p:cNvPr id="5" name="P_6_BD#ae5f8d6a5?pid=d2d3e999f&amp;color=0,0,0&amp;vtp=1&amp;bbb=1"/>
          <p:cNvSpPr/>
          <p:nvPr/>
        </p:nvSpPr>
        <p:spPr>
          <a:xfrm>
            <a:off x="612648" y="5628451"/>
            <a:ext cx="10963656" cy="4584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代表作品:《离骚》《天问》《九歌》《九章》。</a:t>
            </a:r>
            <a:endParaRPr lang="en-US" altLang="zh-CN" sz="2800" dirty="0"/>
          </a:p>
        </p:txBody>
      </p:sp>
      <p:sp>
        <p:nvSpPr>
          <p:cNvPr id="6" name="P_6_BD#ae5f8d6a5?htil=1&amp;pid=d2d3e999f&amp;color=0,0,0&amp;vtp=1&amp;bbb=1&amp;hb=1&amp;hs=1"/>
          <p:cNvSpPr/>
          <p:nvPr/>
        </p:nvSpPr>
        <p:spPr>
          <a:xfrm>
            <a:off x="611994" y="4073590"/>
            <a:ext cx="10968012" cy="14793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攻破后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，屈原在绝望和悲愤之中投汨罗江而死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。屈原的诗歌，在形式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上具有开拓和创新精神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语言瑰丽，想象丰富，吸取民间传说和神话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3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故事，塑造出鲜明的艺术形象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，是我国古代积极浪漫主义的典范。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41_1#60141fdd2?pid=2bb6c1a35&amp;color=0,0,0&amp;vtp=1&amp;bt=1&amp;bbb=1"/>
          <p:cNvSpPr/>
          <p:nvPr/>
        </p:nvSpPr>
        <p:spPr>
          <a:xfrm>
            <a:off x="612648" y="468000"/>
            <a:ext cx="1096365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古今异义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请解释加点词语的古义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B_7_BD.242_1#2c161ee46?pid=60141fdd2&amp;color=0,0,0&amp;vtp=1&amp;bbb=1"/>
          <p:cNvSpPr/>
          <p:nvPr/>
        </p:nvSpPr>
        <p:spPr>
          <a:xfrm>
            <a:off x="612648" y="1111318"/>
            <a:ext cx="10963656" cy="18635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春与秋其代序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：代替序言的文章（多自有标题）。</a:t>
            </a:r>
            <a:endParaRPr lang="en-US" altLang="zh-CN" sz="2800" dirty="0"/>
          </a:p>
        </p:txBody>
      </p:sp>
      <p:sp>
        <p:nvSpPr>
          <p:cNvPr id="4" name="QB_7_AN.243_1#2c161ee46.blank?pid=60141fdd2&amp;color=0,0,0&amp;vpa=120&amp;vtp=1&amp;bbb=1"/>
          <p:cNvSpPr/>
          <p:nvPr/>
        </p:nvSpPr>
        <p:spPr>
          <a:xfrm>
            <a:off x="1867567" y="1728538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时序更替。</a:t>
            </a:r>
            <a:endParaRPr lang="en-US" altLang="zh-CN" sz="2800" dirty="0"/>
          </a:p>
        </p:txBody>
      </p:sp>
      <p:sp>
        <p:nvSpPr>
          <p:cNvPr id="5" name="QB_7_BD.244_1#ce2d52551?pid=60141fdd2&amp;color=0,0,0&amp;vtp=1&amp;bbb=1"/>
          <p:cNvSpPr/>
          <p:nvPr/>
        </p:nvSpPr>
        <p:spPr>
          <a:xfrm>
            <a:off x="612648" y="3036765"/>
            <a:ext cx="10963656" cy="18635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恐美人之迟暮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</a:t>
            </a:r>
            <a:r>
              <a:rPr lang="en-US" altLang="zh-CN" sz="2800" i="0" spc="-5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</a:t>
            </a:r>
            <a:endParaRPr lang="en-US" altLang="zh-CN" sz="2800" spc="-5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：美貌的女子。</a:t>
            </a:r>
            <a:endParaRPr lang="en-US" altLang="zh-CN" sz="2800" dirty="0"/>
          </a:p>
        </p:txBody>
      </p:sp>
      <p:sp>
        <p:nvSpPr>
          <p:cNvPr id="6" name="QB_7_AN.245_1#ce2d52551.blank?pid=60141fdd2&amp;color=0,0,0&amp;vpa=121&amp;vtp=1&amp;bbb=1"/>
          <p:cNvSpPr/>
          <p:nvPr/>
        </p:nvSpPr>
        <p:spPr>
          <a:xfrm>
            <a:off x="1769142" y="3653985"/>
            <a:ext cx="97250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spc="-5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代指有才德</a:t>
            </a:r>
            <a:r>
              <a:rPr lang="en-US" altLang="zh-CN" sz="2800" b="1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、有作为的人。一说是屈原自指，一说指楚怀王。</a:t>
            </a:r>
            <a:endParaRPr lang="en-US" altLang="zh-CN" sz="2800" spc="-50" dirty="0"/>
          </a:p>
        </p:txBody>
      </p:sp>
      <p:sp>
        <p:nvSpPr>
          <p:cNvPr id="7" name="QB_7_BD.242_1#2c161ee46?pid=60141fdd2&amp;color=0,0,0&amp;vtp=1&amp;bbb=1&amp;zzd= 1"/>
          <p:cNvSpPr/>
          <p:nvPr/>
        </p:nvSpPr>
        <p:spPr>
          <a:xfrm>
            <a:off x="2549430" y="177171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QB_7_BD.242_1#2c161ee46?pid=60141fdd2&amp;color=0,0,0&amp;vtp=1&amp;bbb=1&amp;zzd= 1"/>
          <p:cNvSpPr/>
          <p:nvPr/>
        </p:nvSpPr>
        <p:spPr>
          <a:xfrm>
            <a:off x="2905030" y="177171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B_7_BD.244_1#ce2d52551?pid=60141fdd2&amp;color=0,0,0&amp;vtp=1&amp;bbb=1&amp;zzd= 1"/>
          <p:cNvSpPr/>
          <p:nvPr/>
        </p:nvSpPr>
        <p:spPr>
          <a:xfrm>
            <a:off x="1482630" y="369716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QB_7_BD.244_1#ce2d52551?pid=60141fdd2&amp;color=0,0,0&amp;vtp=1&amp;bbb=1&amp;zzd= 1"/>
          <p:cNvSpPr/>
          <p:nvPr/>
        </p:nvSpPr>
        <p:spPr>
          <a:xfrm>
            <a:off x="1838230" y="369716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46_1#596ffc0ee?pid=60141fdd2&amp;color=0,0,0&amp;vtp=1&amp;bt=1&amp;bbb=1"/>
          <p:cNvSpPr/>
          <p:nvPr/>
        </p:nvSpPr>
        <p:spPr>
          <a:xfrm>
            <a:off x="612648" y="468000"/>
            <a:ext cx="10963656" cy="18635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怨灵修之浩荡兮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：水势大；形容广阔或壮大。</a:t>
            </a:r>
            <a:endParaRPr lang="en-US" altLang="zh-CN" sz="2800" dirty="0"/>
          </a:p>
        </p:txBody>
      </p:sp>
      <p:sp>
        <p:nvSpPr>
          <p:cNvPr id="3" name="QB_7_AN.247_1#596ffc0ee.blank?pid=60141fdd2&amp;color=0,0,0&amp;vpa=122&amp;vtp=1&amp;bbb=1"/>
          <p:cNvSpPr/>
          <p:nvPr/>
        </p:nvSpPr>
        <p:spPr>
          <a:xfrm>
            <a:off x="1867567" y="1085220"/>
            <a:ext cx="13303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荒唐。</a:t>
            </a:r>
            <a:endParaRPr lang="en-US" altLang="zh-CN" sz="2800" dirty="0"/>
          </a:p>
        </p:txBody>
      </p:sp>
      <p:sp>
        <p:nvSpPr>
          <p:cNvPr id="4" name="QB_7_BD.248_1#6f8ff2a48?pid=60141fdd2&amp;color=0,0,0&amp;vtp=1&amp;bbb=1"/>
          <p:cNvSpPr/>
          <p:nvPr/>
        </p:nvSpPr>
        <p:spPr>
          <a:xfrm>
            <a:off x="612648" y="2392874"/>
            <a:ext cx="10963656" cy="18635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固时俗之工巧兮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：细致，精巧（多用于工艺品或诗文、书画）。</a:t>
            </a:r>
            <a:endParaRPr lang="en-US" altLang="zh-CN" sz="2800" dirty="0"/>
          </a:p>
        </p:txBody>
      </p:sp>
      <p:sp>
        <p:nvSpPr>
          <p:cNvPr id="5" name="QB_7_AN.249_1#6f8ff2a48.blank?pid=60141fdd2&amp;color=0,0,0&amp;vpa=123&amp;vtp=1&amp;bbb=1"/>
          <p:cNvSpPr/>
          <p:nvPr/>
        </p:nvSpPr>
        <p:spPr>
          <a:xfrm>
            <a:off x="1689767" y="3010094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善于取巧。</a:t>
            </a:r>
            <a:endParaRPr lang="en-US" altLang="zh-CN" sz="2800" dirty="0"/>
          </a:p>
        </p:txBody>
      </p:sp>
      <p:sp>
        <p:nvSpPr>
          <p:cNvPr id="6" name="QB_7_BD.246_1#596ffc0ee?pid=60141fdd2&amp;color=0,0,0&amp;vtp=1&amp;bt=1&amp;bbb=1&amp;zzd= 1"/>
          <p:cNvSpPr/>
          <p:nvPr/>
        </p:nvSpPr>
        <p:spPr>
          <a:xfrm>
            <a:off x="2549430" y="1128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QB_7_BD.246_1#596ffc0ee?pid=60141fdd2&amp;color=0,0,0&amp;vtp=1&amp;bt=1&amp;bbb=1&amp;zzd= 1"/>
          <p:cNvSpPr/>
          <p:nvPr/>
        </p:nvSpPr>
        <p:spPr>
          <a:xfrm>
            <a:off x="2905030" y="1128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QB_7_BD.248_1#6f8ff2a48?pid=60141fdd2&amp;color=0,0,0&amp;vtp=1&amp;bbb=1&amp;zzd= 1"/>
          <p:cNvSpPr/>
          <p:nvPr/>
        </p:nvSpPr>
        <p:spPr>
          <a:xfrm>
            <a:off x="2549430" y="30532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B_7_BD.248_1#6f8ff2a48?pid=60141fdd2&amp;color=0,0,0&amp;vtp=1&amp;bbb=1&amp;zzd= 1"/>
          <p:cNvSpPr/>
          <p:nvPr/>
        </p:nvSpPr>
        <p:spPr>
          <a:xfrm>
            <a:off x="2905030" y="30532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50_1#5ebc07e6f?pid=60141fdd2&amp;color=0,0,0&amp;vtp=1&amp;bt=1&amp;bbb=1"/>
          <p:cNvSpPr/>
          <p:nvPr/>
        </p:nvSpPr>
        <p:spPr>
          <a:xfrm>
            <a:off x="612648" y="468000"/>
            <a:ext cx="10963656" cy="18635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吾独穷困乎此时也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：生活贫穷，经济困难。</a:t>
            </a:r>
            <a:endParaRPr lang="en-US" altLang="zh-CN" sz="2800" dirty="0"/>
          </a:p>
        </p:txBody>
      </p:sp>
      <p:sp>
        <p:nvSpPr>
          <p:cNvPr id="3" name="QB_7_AN.251_1#5ebc07e6f.blank?pid=60141fdd2&amp;color=0,0,0&amp;vpa=124&amp;vtp=1&amp;bbb=1"/>
          <p:cNvSpPr/>
          <p:nvPr/>
        </p:nvSpPr>
        <p:spPr>
          <a:xfrm>
            <a:off x="1867567" y="1085220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走投无路。</a:t>
            </a:r>
            <a:endParaRPr lang="en-US" altLang="zh-CN" sz="2800" dirty="0"/>
          </a:p>
        </p:txBody>
      </p:sp>
      <p:sp>
        <p:nvSpPr>
          <p:cNvPr id="4" name="QB_7_BD.252_1#9c64d9612?pid=60141fdd2&amp;color=0,0,0&amp;vtp=1&amp;bbb=1"/>
          <p:cNvSpPr/>
          <p:nvPr/>
        </p:nvSpPr>
        <p:spPr>
          <a:xfrm>
            <a:off x="612648" y="2392874"/>
            <a:ext cx="10963656" cy="18635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宁溘死以流亡兮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：因灾害或政治原因而被迫离开家乡或祖国。</a:t>
            </a:r>
            <a:endParaRPr lang="en-US" altLang="zh-CN" sz="2800" dirty="0"/>
          </a:p>
        </p:txBody>
      </p:sp>
      <p:sp>
        <p:nvSpPr>
          <p:cNvPr id="5" name="QB_7_AN.253_1#9c64d9612.blank?pid=60141fdd2&amp;color=0,0,0&amp;vpa=125&amp;vtp=1&amp;bbb=1"/>
          <p:cNvSpPr/>
          <p:nvPr/>
        </p:nvSpPr>
        <p:spPr>
          <a:xfrm>
            <a:off x="1689767" y="3010094"/>
            <a:ext cx="24018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随流水消逝。</a:t>
            </a:r>
            <a:endParaRPr lang="en-US" altLang="zh-CN" sz="2800" dirty="0"/>
          </a:p>
        </p:txBody>
      </p:sp>
      <p:sp>
        <p:nvSpPr>
          <p:cNvPr id="6" name="QB_7_BD.250_1#5ebc07e6f?pid=60141fdd2&amp;color=0,0,0&amp;vtp=1&amp;bt=1&amp;bbb=1&amp;zzd= 1"/>
          <p:cNvSpPr/>
          <p:nvPr/>
        </p:nvSpPr>
        <p:spPr>
          <a:xfrm>
            <a:off x="1838230" y="1128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QB_7_BD.250_1#5ebc07e6f?pid=60141fdd2&amp;color=0,0,0&amp;vtp=1&amp;bt=1&amp;bbb=1&amp;zzd= 1"/>
          <p:cNvSpPr/>
          <p:nvPr/>
        </p:nvSpPr>
        <p:spPr>
          <a:xfrm>
            <a:off x="2193830" y="1128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QB_7_BD.252_1#9c64d9612?pid=60141fdd2&amp;color=0,0,0&amp;vtp=1&amp;bbb=1&amp;zzd= 1"/>
          <p:cNvSpPr/>
          <p:nvPr/>
        </p:nvSpPr>
        <p:spPr>
          <a:xfrm>
            <a:off x="2549430" y="30532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B_7_BD.252_1#9c64d9612?pid=60141fdd2&amp;color=0,0,0&amp;vtp=1&amp;bbb=1&amp;zzd= 1"/>
          <p:cNvSpPr/>
          <p:nvPr/>
        </p:nvSpPr>
        <p:spPr>
          <a:xfrm>
            <a:off x="2905030" y="30532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54_1#ea3a2781e?pid=60141fdd2&amp;color=0,0,0&amp;vtp=1&amp;bt=1&amp;bbb=1"/>
          <p:cNvSpPr/>
          <p:nvPr/>
        </p:nvSpPr>
        <p:spPr>
          <a:xfrm>
            <a:off x="612648" y="468000"/>
            <a:ext cx="10963656" cy="18635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高余冠之岌岌兮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：形容山势高耸；形容十分危险，快要倾覆或灭亡。</a:t>
            </a:r>
            <a:endParaRPr lang="en-US" altLang="zh-CN" sz="2800" dirty="0"/>
          </a:p>
        </p:txBody>
      </p:sp>
      <p:sp>
        <p:nvSpPr>
          <p:cNvPr id="3" name="QB_7_AN.255_1#ea3a2781e.blank?pid=60141fdd2&amp;color=0,0,0&amp;vpa=126&amp;vtp=1&amp;bbb=1"/>
          <p:cNvSpPr/>
          <p:nvPr/>
        </p:nvSpPr>
        <p:spPr>
          <a:xfrm>
            <a:off x="1689767" y="1085220"/>
            <a:ext cx="24018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高耸的样子。</a:t>
            </a:r>
            <a:endParaRPr lang="en-US" altLang="zh-CN" sz="2800" dirty="0"/>
          </a:p>
        </p:txBody>
      </p:sp>
      <p:sp>
        <p:nvSpPr>
          <p:cNvPr id="4" name="QB_7_BD.256_1#4c36bdd78?pid=60141fdd2&amp;color=0,0,0&amp;vtp=1&amp;bbb=1"/>
          <p:cNvSpPr/>
          <p:nvPr/>
        </p:nvSpPr>
        <p:spPr>
          <a:xfrm>
            <a:off x="612648" y="2392874"/>
            <a:ext cx="10963656" cy="18635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长余佩之陆离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：形容色彩繁杂。</a:t>
            </a:r>
            <a:endParaRPr lang="en-US" altLang="zh-CN" sz="2800" dirty="0"/>
          </a:p>
        </p:txBody>
      </p:sp>
      <p:sp>
        <p:nvSpPr>
          <p:cNvPr id="5" name="QB_7_AN.257_1#4c36bdd78.blank?pid=60141fdd2&amp;color=0,0,0&amp;vpa=127&amp;vtp=1&amp;bbb=1"/>
          <p:cNvSpPr/>
          <p:nvPr/>
        </p:nvSpPr>
        <p:spPr>
          <a:xfrm>
            <a:off x="1689767" y="3010094"/>
            <a:ext cx="24018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修长的样子。</a:t>
            </a:r>
            <a:endParaRPr lang="en-US" altLang="zh-CN" sz="2800" dirty="0"/>
          </a:p>
        </p:txBody>
      </p:sp>
      <p:sp>
        <p:nvSpPr>
          <p:cNvPr id="6" name="QB_7_BD.254_1#ea3a2781e?pid=60141fdd2&amp;color=0,0,0&amp;vtp=1&amp;bt=1&amp;bbb=1&amp;zzd= 1"/>
          <p:cNvSpPr/>
          <p:nvPr/>
        </p:nvSpPr>
        <p:spPr>
          <a:xfrm>
            <a:off x="2549430" y="1128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QB_7_BD.254_1#ea3a2781e?pid=60141fdd2&amp;color=0,0,0&amp;vtp=1&amp;bt=1&amp;bbb=1&amp;zzd= 1"/>
          <p:cNvSpPr/>
          <p:nvPr/>
        </p:nvSpPr>
        <p:spPr>
          <a:xfrm>
            <a:off x="2905030" y="1128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QB_7_BD.256_1#4c36bdd78?pid=60141fdd2&amp;color=0,0,0&amp;vtp=1&amp;bbb=1&amp;zzd= 1"/>
          <p:cNvSpPr/>
          <p:nvPr/>
        </p:nvSpPr>
        <p:spPr>
          <a:xfrm>
            <a:off x="2549430" y="30532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B_7_BD.256_1#4c36bdd78?pid=60141fdd2&amp;color=0,0,0&amp;vtp=1&amp;bbb=1&amp;zzd= 1"/>
          <p:cNvSpPr/>
          <p:nvPr/>
        </p:nvSpPr>
        <p:spPr>
          <a:xfrm>
            <a:off x="2905030" y="30532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58_1#87654841f?pid=2bb6c1a35&amp;color=0,0,0&amp;vtp=1&amp;bt=1&amp;bbb=1"/>
          <p:cNvSpPr/>
          <p:nvPr/>
        </p:nvSpPr>
        <p:spPr>
          <a:xfrm>
            <a:off x="612648" y="468000"/>
            <a:ext cx="1096365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一词多义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请解释加点词语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7_BD.259_1#a4803756b?pid=87654841f&amp;color=0,0,0&amp;vtp=1&amp;bbb=1"/>
          <p:cNvSpPr/>
          <p:nvPr/>
        </p:nvSpPr>
        <p:spPr>
          <a:xfrm>
            <a:off x="612648" y="1042865"/>
            <a:ext cx="1096365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修</a:t>
            </a:r>
            <a:endParaRPr lang="en-US" altLang="zh-CN" sz="2800" dirty="0"/>
          </a:p>
        </p:txBody>
      </p:sp>
      <p:sp>
        <p:nvSpPr>
          <p:cNvPr id="4" name="QB_8_BD.260_1#174edf0ae?pid=a4803756b&amp;color=0,0,0&amp;vtp=1&amp;bbb=1"/>
          <p:cNvSpPr/>
          <p:nvPr/>
        </p:nvSpPr>
        <p:spPr>
          <a:xfrm>
            <a:off x="612648" y="1687073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又重之以修能(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乃重修岳阳楼(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邹忌修八尺有余(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B_8_AN.261_1#174edf0ae.bracket?pid=a4803756b&amp;color=0,0,0&amp;vpa=128&amp;vtp=1&amp;bbb=1"/>
          <p:cNvSpPr/>
          <p:nvPr/>
        </p:nvSpPr>
        <p:spPr>
          <a:xfrm>
            <a:off x="3239166" y="1694693"/>
            <a:ext cx="24018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形容词，美好</a:t>
            </a:r>
            <a:endParaRPr lang="en-US" altLang="zh-CN" sz="2800" dirty="0"/>
          </a:p>
        </p:txBody>
      </p:sp>
      <p:sp>
        <p:nvSpPr>
          <p:cNvPr id="7" name="QB_8_AN.263_1#174edf0ae.bracket?pid=a4803756b&amp;color=0,0,0&amp;vpa=129&amp;vtp=1&amp;bbb=1"/>
          <p:cNvSpPr/>
          <p:nvPr/>
        </p:nvSpPr>
        <p:spPr>
          <a:xfrm>
            <a:off x="3239166" y="2342393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动词，修葺</a:t>
            </a:r>
            <a:endParaRPr lang="en-US" altLang="zh-CN" sz="2800" dirty="0"/>
          </a:p>
        </p:txBody>
      </p:sp>
      <p:sp>
        <p:nvSpPr>
          <p:cNvPr id="9" name="QB_8_AN.265_1#174edf0ae.bracket?pid=a4803756b&amp;color=0,0,0&amp;vpa=130&amp;vtp=1&amp;bbb=1"/>
          <p:cNvSpPr/>
          <p:nvPr/>
        </p:nvSpPr>
        <p:spPr>
          <a:xfrm>
            <a:off x="3594766" y="2969138"/>
            <a:ext cx="27590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长，这里指身高</a:t>
            </a:r>
            <a:endParaRPr lang="en-US" altLang="zh-CN" sz="2800" dirty="0"/>
          </a:p>
        </p:txBody>
      </p:sp>
      <p:sp>
        <p:nvSpPr>
          <p:cNvPr id="10" name="QB_8_BD.260_1#174edf0ae?pid=a4803756b&amp;color=0,0,0&amp;vtp=1&amp;bbb=1&amp;zzd= 1"/>
          <p:cNvSpPr/>
          <p:nvPr/>
        </p:nvSpPr>
        <p:spPr>
          <a:xfrm>
            <a:off x="2549430" y="234747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QB_8_BD.260_1#174edf0ae?pid=a4803756b&amp;color=0,0,0&amp;vtp=1&amp;bbb=1&amp;zzd= 2"/>
          <p:cNvSpPr/>
          <p:nvPr/>
        </p:nvSpPr>
        <p:spPr>
          <a:xfrm>
            <a:off x="1838230" y="299517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QB_8_BD.260_1#174edf0ae?pid=a4803756b&amp;color=0,0,0&amp;vtp=1&amp;bbb=1&amp;zzd= 3"/>
          <p:cNvSpPr/>
          <p:nvPr/>
        </p:nvSpPr>
        <p:spPr>
          <a:xfrm>
            <a:off x="1838230" y="356153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7" grpId="0" animBg="1" build="p"/>
      <p:bldP spid="9" grpId="0" animBg="1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66_1#e0e0447b9?pid=87654841f&amp;color=0,0,0&amp;vtp=1&amp;bt=1&amp;bbb=1"/>
          <p:cNvSpPr/>
          <p:nvPr/>
        </p:nvSpPr>
        <p:spPr>
          <a:xfrm>
            <a:off x="612648" y="468000"/>
            <a:ext cx="1096365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名</a:t>
            </a:r>
            <a:endParaRPr lang="en-US" altLang="zh-CN" sz="2800" dirty="0"/>
          </a:p>
        </p:txBody>
      </p:sp>
      <p:sp>
        <p:nvSpPr>
          <p:cNvPr id="3" name="QB_8_BD.267_1#2acd4eb2f?pid=e0e0447b9&amp;color=0,0,0&amp;vtp=1&amp;bbb=1"/>
          <p:cNvSpPr/>
          <p:nvPr/>
        </p:nvSpPr>
        <p:spPr>
          <a:xfrm>
            <a:off x="612648" y="1106683"/>
            <a:ext cx="1096365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肇锡余以嘉名(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名余曰正则兮(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故虽有名马(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不名一文(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莫名其妙(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B_8_AN.268_1#2acd4eb2f.bracket?pid=e0e0447b9&amp;color=0,0,0&amp;vpa=131&amp;vtp=1&amp;bbb=1"/>
          <p:cNvSpPr/>
          <p:nvPr/>
        </p:nvSpPr>
        <p:spPr>
          <a:xfrm>
            <a:off x="3239166" y="1114303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名词，名字</a:t>
            </a:r>
            <a:endParaRPr lang="en-US" altLang="zh-CN" sz="2800" dirty="0"/>
          </a:p>
        </p:txBody>
      </p:sp>
      <p:sp>
        <p:nvSpPr>
          <p:cNvPr id="6" name="QB_8_AN.270_1#2acd4eb2f.bracket?pid=e0e0447b9&amp;color=0,0,0&amp;vpa=132&amp;vtp=1&amp;bbb=1"/>
          <p:cNvSpPr/>
          <p:nvPr/>
        </p:nvSpPr>
        <p:spPr>
          <a:xfrm>
            <a:off x="3239166" y="1762003"/>
            <a:ext cx="311626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动词，命名，取名</a:t>
            </a:r>
            <a:endParaRPr lang="en-US" altLang="zh-CN" sz="2800" dirty="0"/>
          </a:p>
        </p:txBody>
      </p:sp>
      <p:sp>
        <p:nvSpPr>
          <p:cNvPr id="8" name="QB_8_AN.272_1#2acd4eb2f.bracket?pid=e0e0447b9&amp;color=0,0,0&amp;vpa=133&amp;vtp=1&amp;bbb=1"/>
          <p:cNvSpPr/>
          <p:nvPr/>
        </p:nvSpPr>
        <p:spPr>
          <a:xfrm>
            <a:off x="2883567" y="2409703"/>
            <a:ext cx="41878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形容词，有名的，著名的</a:t>
            </a:r>
            <a:endParaRPr lang="en-US" altLang="zh-CN" sz="2800" dirty="0"/>
          </a:p>
        </p:txBody>
      </p:sp>
      <p:sp>
        <p:nvSpPr>
          <p:cNvPr id="10" name="QB_8_AN.274_1#2acd4eb2f.bracket?pid=e0e0447b9&amp;color=0,0,0&amp;vpa=134&amp;vtp=1&amp;bbb=1"/>
          <p:cNvSpPr/>
          <p:nvPr/>
        </p:nvSpPr>
        <p:spPr>
          <a:xfrm>
            <a:off x="2527967" y="3057403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动词，占有</a:t>
            </a:r>
            <a:endParaRPr lang="en-US" altLang="zh-CN" sz="2800" dirty="0"/>
          </a:p>
        </p:txBody>
      </p:sp>
      <p:sp>
        <p:nvSpPr>
          <p:cNvPr id="12" name="QB_8_AN.276_1#2acd4eb2f.bracket?pid=e0e0447b9&amp;color=0,0,0&amp;vpa=135&amp;vtp=1&amp;bbb=1"/>
          <p:cNvSpPr/>
          <p:nvPr/>
        </p:nvSpPr>
        <p:spPr>
          <a:xfrm>
            <a:off x="2527967" y="3684148"/>
            <a:ext cx="20447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动词，说出</a:t>
            </a:r>
            <a:endParaRPr lang="en-US" altLang="zh-CN" sz="2800" dirty="0"/>
          </a:p>
        </p:txBody>
      </p:sp>
      <p:sp>
        <p:nvSpPr>
          <p:cNvPr id="13" name="QB_8_BD.267_1#2acd4eb2f?pid=e0e0447b9&amp;color=0,0,0&amp;vtp=1&amp;bbb=1&amp;zzd= 1"/>
          <p:cNvSpPr/>
          <p:nvPr/>
        </p:nvSpPr>
        <p:spPr>
          <a:xfrm>
            <a:off x="2905030" y="17670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B_8_BD.267_1#2acd4eb2f?pid=e0e0447b9&amp;color=0,0,0&amp;vtp=1&amp;bbb=1&amp;zzd= 2"/>
          <p:cNvSpPr/>
          <p:nvPr/>
        </p:nvSpPr>
        <p:spPr>
          <a:xfrm>
            <a:off x="1127030" y="24147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QB_8_BD.267_1#2acd4eb2f?pid=e0e0447b9&amp;color=0,0,0&amp;vtp=1&amp;bbb=1&amp;zzd= 3"/>
          <p:cNvSpPr/>
          <p:nvPr/>
        </p:nvSpPr>
        <p:spPr>
          <a:xfrm>
            <a:off x="2193830" y="30624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QB_8_BD.267_1#2acd4eb2f?pid=e0e0447b9&amp;color=0,0,0&amp;vtp=1&amp;bbb=1&amp;zzd= 4"/>
          <p:cNvSpPr/>
          <p:nvPr/>
        </p:nvSpPr>
        <p:spPr>
          <a:xfrm>
            <a:off x="1482630" y="37101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QB_8_BD.267_1#2acd4eb2f?pid=e0e0447b9&amp;color=0,0,0&amp;vtp=1&amp;bbb=1&amp;zzd= 5"/>
          <p:cNvSpPr/>
          <p:nvPr/>
        </p:nvSpPr>
        <p:spPr>
          <a:xfrm>
            <a:off x="1482630" y="42765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  <p:bldP spid="10" grpId="0" animBg="1" build="p"/>
      <p:bldP spid="12" grpId="0" animBg="1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77_1#03364f8b4?pid=87654841f&amp;color=0,0,0&amp;vtp=1&amp;bt=1&amp;bbb=1"/>
          <p:cNvSpPr/>
          <p:nvPr/>
        </p:nvSpPr>
        <p:spPr>
          <a:xfrm>
            <a:off x="612648" y="468000"/>
            <a:ext cx="1096365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与</a:t>
            </a:r>
            <a:endParaRPr lang="en-US" altLang="zh-CN" sz="2800" dirty="0"/>
          </a:p>
        </p:txBody>
      </p:sp>
      <p:sp>
        <p:nvSpPr>
          <p:cNvPr id="3" name="QB_8_BD.278_1#52b5e1099?pid=03364f8b4&amp;color=0,0,0&amp;vtp=1&amp;bbb=1"/>
          <p:cNvSpPr/>
          <p:nvPr/>
        </p:nvSpPr>
        <p:spPr>
          <a:xfrm>
            <a:off x="612648" y="1106683"/>
            <a:ext cx="1096365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扈江离与辟芷兮(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恐年岁之不吾与(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与嬴而不助五国也(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吾与点也(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B_8_AN.279_1#52b5e1099.bracket?pid=03364f8b4&amp;color=0,0,0&amp;vpa=136&amp;vtp=1&amp;bbb=1"/>
          <p:cNvSpPr/>
          <p:nvPr/>
        </p:nvSpPr>
        <p:spPr>
          <a:xfrm>
            <a:off x="3594766" y="1114303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连词，和</a:t>
            </a:r>
            <a:endParaRPr lang="en-US" altLang="zh-CN" sz="2800" dirty="0"/>
          </a:p>
        </p:txBody>
      </p:sp>
      <p:sp>
        <p:nvSpPr>
          <p:cNvPr id="6" name="QB_8_AN.281_1#52b5e1099.bracket?pid=03364f8b4&amp;color=0,0,0&amp;vpa=137&amp;vtp=1&amp;bbb=1"/>
          <p:cNvSpPr/>
          <p:nvPr/>
        </p:nvSpPr>
        <p:spPr>
          <a:xfrm>
            <a:off x="3594766" y="1762003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动词，等待</a:t>
            </a:r>
            <a:endParaRPr lang="en-US" altLang="zh-CN" sz="2800" dirty="0"/>
          </a:p>
        </p:txBody>
      </p:sp>
      <p:sp>
        <p:nvSpPr>
          <p:cNvPr id="8" name="QB_8_AN.283_1#52b5e1099.bracket?pid=03364f8b4&amp;color=0,0,0&amp;vpa=138&amp;vtp=1&amp;bbb=1"/>
          <p:cNvSpPr/>
          <p:nvPr/>
        </p:nvSpPr>
        <p:spPr>
          <a:xfrm>
            <a:off x="3950366" y="2409703"/>
            <a:ext cx="311626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动词，亲附、亲近</a:t>
            </a:r>
            <a:endParaRPr lang="en-US" altLang="zh-CN" sz="2800" dirty="0"/>
          </a:p>
        </p:txBody>
      </p:sp>
      <p:sp>
        <p:nvSpPr>
          <p:cNvPr id="10" name="QB_8_AN.285_1#52b5e1099.bracket?pid=03364f8b4&amp;color=0,0,0&amp;vpa=139&amp;vtp=1&amp;bbb=1"/>
          <p:cNvSpPr/>
          <p:nvPr/>
        </p:nvSpPr>
        <p:spPr>
          <a:xfrm>
            <a:off x="2527967" y="3036448"/>
            <a:ext cx="20447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动词，赞成</a:t>
            </a:r>
            <a:endParaRPr lang="en-US" altLang="zh-CN" sz="2800" dirty="0"/>
          </a:p>
        </p:txBody>
      </p:sp>
      <p:sp>
        <p:nvSpPr>
          <p:cNvPr id="11" name="QB_8_BD.278_1#52b5e1099?pid=03364f8b4&amp;color=0,0,0&amp;vtp=1&amp;bbb=1&amp;zzd= 1"/>
          <p:cNvSpPr/>
          <p:nvPr/>
        </p:nvSpPr>
        <p:spPr>
          <a:xfrm>
            <a:off x="2193830" y="17670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QB_8_BD.278_1#52b5e1099?pid=03364f8b4&amp;color=0,0,0&amp;vtp=1&amp;bbb=1&amp;zzd= 2"/>
          <p:cNvSpPr/>
          <p:nvPr/>
        </p:nvSpPr>
        <p:spPr>
          <a:xfrm>
            <a:off x="3260630" y="24147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QB_8_BD.278_1#52b5e1099?pid=03364f8b4&amp;color=0,0,0&amp;vtp=1&amp;bbb=1&amp;zzd= 3"/>
          <p:cNvSpPr/>
          <p:nvPr/>
        </p:nvSpPr>
        <p:spPr>
          <a:xfrm>
            <a:off x="1127030" y="30624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B_8_BD.278_1#52b5e1099?pid=03364f8b4&amp;color=0,0,0&amp;vtp=1&amp;bbb=1&amp;zzd= 4"/>
          <p:cNvSpPr/>
          <p:nvPr/>
        </p:nvSpPr>
        <p:spPr>
          <a:xfrm>
            <a:off x="1482630" y="36288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  <p:bldP spid="10" grpId="0" animBg="1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86_1#ae0592474?pid=87654841f&amp;color=0,0,0&amp;vtp=1&amp;bt=1&amp;bbb=1"/>
          <p:cNvSpPr/>
          <p:nvPr/>
        </p:nvSpPr>
        <p:spPr>
          <a:xfrm>
            <a:off x="612648" y="468000"/>
            <a:ext cx="1096365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（4）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为</a:t>
            </a:r>
            <a:endParaRPr lang="en-US" altLang="zh-CN" sz="2800" dirty="0"/>
          </a:p>
        </p:txBody>
      </p:sp>
      <p:sp>
        <p:nvSpPr>
          <p:cNvPr id="3" name="QB_8_BD.287_1#f4c101cb7?pid=ae0592474&amp;color=0,0,0&amp;vtp=1&amp;bbb=1"/>
          <p:cNvSpPr/>
          <p:nvPr/>
        </p:nvSpPr>
        <p:spPr>
          <a:xfrm>
            <a:off x="612648" y="1106683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纫秋兰以为佩(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为国以礼(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身死人手,为天下笑者(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B_8_AN.288_1#f4c101cb7.bracket?pid=ae0592474&amp;color=0,0,0&amp;vpa=140&amp;vtp=1&amp;bbb=1"/>
          <p:cNvSpPr/>
          <p:nvPr/>
        </p:nvSpPr>
        <p:spPr>
          <a:xfrm>
            <a:off x="3239166" y="1114303"/>
            <a:ext cx="311626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动词，当作，作为</a:t>
            </a:r>
            <a:endParaRPr lang="en-US" altLang="zh-CN" sz="2800" dirty="0"/>
          </a:p>
        </p:txBody>
      </p:sp>
      <p:sp>
        <p:nvSpPr>
          <p:cNvPr id="6" name="QB_8_AN.290_1#f4c101cb7.bracket?pid=ae0592474&amp;color=0,0,0&amp;vpa=141&amp;vtp=1&amp;bbb=1"/>
          <p:cNvSpPr/>
          <p:nvPr/>
        </p:nvSpPr>
        <p:spPr>
          <a:xfrm>
            <a:off x="2527967" y="1762003"/>
            <a:ext cx="27590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动词，治，治理</a:t>
            </a:r>
            <a:endParaRPr lang="en-US" altLang="zh-CN" sz="2800" dirty="0"/>
          </a:p>
        </p:txBody>
      </p:sp>
      <p:sp>
        <p:nvSpPr>
          <p:cNvPr id="8" name="QB_8_AN.292_1#f4c101cb7.bracket?pid=ae0592474&amp;color=0,0,0&amp;vpa=142&amp;vtp=1&amp;bbb=1"/>
          <p:cNvSpPr/>
          <p:nvPr/>
        </p:nvSpPr>
        <p:spPr>
          <a:xfrm>
            <a:off x="4394866" y="2388748"/>
            <a:ext cx="24018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介词，表被动</a:t>
            </a:r>
            <a:endParaRPr lang="en-US" altLang="zh-CN" sz="2800" dirty="0"/>
          </a:p>
        </p:txBody>
      </p:sp>
      <p:sp>
        <p:nvSpPr>
          <p:cNvPr id="9" name="QB_8_BD.287_1#f4c101cb7?pid=ae0592474&amp;color=0,0,0&amp;vtp=1&amp;bbb=1&amp;zzd= 1"/>
          <p:cNvSpPr/>
          <p:nvPr/>
        </p:nvSpPr>
        <p:spPr>
          <a:xfrm>
            <a:off x="2549430" y="17670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QB_8_BD.287_1#f4c101cb7?pid=ae0592474&amp;color=0,0,0&amp;vtp=1&amp;bbb=1&amp;zzd= 2"/>
          <p:cNvSpPr/>
          <p:nvPr/>
        </p:nvSpPr>
        <p:spPr>
          <a:xfrm>
            <a:off x="1127030" y="24147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QB_8_BD.287_1#f4c101cb7?pid=ae0592474&amp;color=0,0,0&amp;vtp=1&amp;bbb=1&amp;zzd= 3"/>
          <p:cNvSpPr/>
          <p:nvPr/>
        </p:nvSpPr>
        <p:spPr>
          <a:xfrm>
            <a:off x="2638330" y="29811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1d588ba4?pid=2bb6c1a35&amp;color=0,0,0&amp;vtp=1&amp;bt=1&amp;bbb=1"/>
          <p:cNvSpPr/>
          <p:nvPr/>
        </p:nvSpPr>
        <p:spPr>
          <a:xfrm>
            <a:off x="612648" y="468000"/>
            <a:ext cx="1096365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文言知识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表示动作行为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作为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变为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治理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等意思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斩木为兵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揭竿为旗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。（《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过秦论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傲物则骨肉为行路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。（《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谏太宗十思疏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1d588ba4?pid=2bb6c1a35&amp;color=0,0,0&amp;mp=1&amp;vtp=1&amp;bt=1&amp;bbb=1"/>
          <p:cNvSpPr/>
          <p:nvPr/>
        </p:nvSpPr>
        <p:spPr>
          <a:xfrm>
            <a:off x="612648" y="468000"/>
            <a:ext cx="1096365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认为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此亡秦之续耳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窃为大王不取也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!（《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鸿门宴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》）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表示判断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相当于现代汉语的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不为侵官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。（《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答司马谏议书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2f148ceb?pid=4cc1bab32&amp;color=0,0,0&amp;vtp=1&amp;bt=1&amp;bbb=1"/>
          <p:cNvSpPr/>
          <p:nvPr/>
        </p:nvSpPr>
        <p:spPr>
          <a:xfrm>
            <a:off x="612648" y="466345"/>
            <a:ext cx="10963656" cy="55791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二、写作背景</a:t>
            </a:r>
            <a:endParaRPr lang="en-US" altLang="zh-CN" sz="3000" dirty="0"/>
          </a:p>
        </p:txBody>
      </p:sp>
      <p:sp>
        <p:nvSpPr>
          <p:cNvPr id="3" name="P_6_BD#50a3651d8?pid=12f148ceb&amp;color=0,0,0&amp;vtp=1&amp;bbb=1&amp;hb=1"/>
          <p:cNvSpPr/>
          <p:nvPr/>
        </p:nvSpPr>
        <p:spPr>
          <a:xfrm>
            <a:off x="612648" y="1091692"/>
            <a:ext cx="10963656" cy="51747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关于《离骚》的创作年代，司马迁在《史记·太史公自序》中说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“屈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原放逐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，著《离骚》”。《离骚》应当作于屈原被放逐之后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。写作时间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应当在秋天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关于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《离骚》的创作缘由，司马迁在《史记·屈原列传》中说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：“屈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平疾王听之不聪也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，谗谄之蔽明也，邪曲之害公也，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方正之不容也，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故忧愁幽思而作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《离骚》。”又说：“屈平之作《离骚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》，盖自怨生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。”屈原的“忧愁幽思”和怨愤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，是和楚国的政治现实紧密联系在一起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。《离骚》就是他根据楚国的政治现实和自己的不平遭遇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，“发愤以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抒情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”而创作的一首政治抒情诗。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1d588ba4?pid=2bb6c1a35&amp;color=0,0,0&amp;vtp=1&amp;bt=1&amp;bbb=1&amp;hb=1"/>
          <p:cNvSpPr/>
          <p:nvPr/>
        </p:nvSpPr>
        <p:spPr>
          <a:xfrm>
            <a:off x="612648" y="468000"/>
            <a:ext cx="1096365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介词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表示被动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常跟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搭配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译为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若属皆且为所虏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！（《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鸿门宴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由于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为宫室之美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妻妾之奉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所识穷乏者得我与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？（《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鱼我所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欲也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1d588ba4?pid=2bb6c1a35&amp;color=0,0,0&amp;mp=1&amp;vtp=1&amp;bt=1&amp;bbb=1"/>
          <p:cNvSpPr/>
          <p:nvPr/>
        </p:nvSpPr>
        <p:spPr>
          <a:xfrm>
            <a:off x="612648" y="468000"/>
            <a:ext cx="10963656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庖丁为文惠君解牛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。（《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庖丁解牛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》）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向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不足为外人道也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。（《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桃花源记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语气词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表示反问语气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何辞为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?（《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鸿门宴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93_1#60dbdff02?pid=2bb6c1a35&amp;color=0,0,0&amp;vtp=1&amp;bt=1&amp;bbb=1"/>
          <p:cNvSpPr/>
          <p:nvPr/>
        </p:nvSpPr>
        <p:spPr>
          <a:xfrm>
            <a:off x="612648" y="468000"/>
            <a:ext cx="10963656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词类活用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请指出加点词语的活用类型并解释词语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B_7_BD.294_1#b4e2ce006?pid=60dbdff02&amp;color=0,0,0&amp;vtp=1&amp;bbb=1"/>
          <p:cNvSpPr/>
          <p:nvPr/>
        </p:nvSpPr>
        <p:spPr>
          <a:xfrm>
            <a:off x="612648" y="1090236"/>
            <a:ext cx="10963656" cy="1166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鸷鸟之不群兮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endParaRPr lang="en-US" altLang="zh-CN" sz="2800" dirty="0"/>
          </a:p>
        </p:txBody>
      </p:sp>
      <p:sp>
        <p:nvSpPr>
          <p:cNvPr id="4" name="QB_7_AN.295_1#b4e2ce006.blank?pid=60dbdff02&amp;color=0,0,0&amp;vpa=143&amp;vtp=1&amp;bbb=1"/>
          <p:cNvSpPr/>
          <p:nvPr/>
        </p:nvSpPr>
        <p:spPr>
          <a:xfrm>
            <a:off x="1511967" y="1667578"/>
            <a:ext cx="3473450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名词作动词，合群。</a:t>
            </a:r>
            <a:endParaRPr lang="en-US" altLang="zh-CN" sz="2800" dirty="0"/>
          </a:p>
        </p:txBody>
      </p:sp>
      <p:sp>
        <p:nvSpPr>
          <p:cNvPr id="5" name="QB_7_BD.296_1#d9a12c913?pid=60dbdff02&amp;color=0,0,0&amp;vtp=1&amp;bbb=1"/>
          <p:cNvSpPr/>
          <p:nvPr/>
        </p:nvSpPr>
        <p:spPr>
          <a:xfrm>
            <a:off x="612648" y="2331534"/>
            <a:ext cx="10963656" cy="1166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朝搴阰之木兰兮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endParaRPr lang="en-US" altLang="zh-CN" sz="2800" dirty="0"/>
          </a:p>
        </p:txBody>
      </p:sp>
      <p:sp>
        <p:nvSpPr>
          <p:cNvPr id="6" name="QB_7_AN.297_1#d9a12c913.blank?pid=60dbdff02&amp;color=0,0,0&amp;vpa=144&amp;vtp=1&amp;bbb=1"/>
          <p:cNvSpPr/>
          <p:nvPr/>
        </p:nvSpPr>
        <p:spPr>
          <a:xfrm>
            <a:off x="1511967" y="2908876"/>
            <a:ext cx="383063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名词作状语，在早晨。</a:t>
            </a:r>
            <a:endParaRPr lang="en-US" altLang="zh-CN" sz="2800" dirty="0"/>
          </a:p>
        </p:txBody>
      </p:sp>
      <p:sp>
        <p:nvSpPr>
          <p:cNvPr id="7" name="QB_7_BD.298_1#276b0b198?pid=60dbdff02&amp;color=0,0,0&amp;vtp=1&amp;bbb=1"/>
          <p:cNvSpPr/>
          <p:nvPr/>
        </p:nvSpPr>
        <p:spPr>
          <a:xfrm>
            <a:off x="612648" y="3572832"/>
            <a:ext cx="10963656" cy="1166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伏清白以死直兮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</a:t>
            </a:r>
            <a:endParaRPr lang="en-US" altLang="zh-CN" sz="2800" dirty="0"/>
          </a:p>
        </p:txBody>
      </p:sp>
      <p:sp>
        <p:nvSpPr>
          <p:cNvPr id="8" name="QB_7_AN.299_1#276b0b198.blank?pid=60dbdff02&amp;color=0,0,0&amp;vpa=145&amp;vtp=1&amp;bbb=1"/>
          <p:cNvSpPr/>
          <p:nvPr/>
        </p:nvSpPr>
        <p:spPr>
          <a:xfrm>
            <a:off x="1321466" y="4150174"/>
            <a:ext cx="525938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动词的为动用法，为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而死。</a:t>
            </a:r>
            <a:endParaRPr lang="en-US" altLang="zh-CN" sz="2800" dirty="0"/>
          </a:p>
        </p:txBody>
      </p:sp>
      <p:sp>
        <p:nvSpPr>
          <p:cNvPr id="9" name="QB_7_BD.300_1#159b99967?pid=60dbdff02&amp;color=0,0,0&amp;vtp=1&amp;bbb=1"/>
          <p:cNvSpPr/>
          <p:nvPr/>
        </p:nvSpPr>
        <p:spPr>
          <a:xfrm>
            <a:off x="612648" y="4814130"/>
            <a:ext cx="10963656" cy="1166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屈心而抑志兮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</a:t>
            </a:r>
            <a:endParaRPr lang="en-US" altLang="zh-CN" sz="2800" dirty="0"/>
          </a:p>
        </p:txBody>
      </p:sp>
      <p:sp>
        <p:nvSpPr>
          <p:cNvPr id="10" name="QB_7_AN.301_1#159b99967.blank?pid=60dbdff02&amp;color=0,0,0&amp;vpa=146&amp;vtp=1&amp;bbb=1"/>
          <p:cNvSpPr/>
          <p:nvPr/>
        </p:nvSpPr>
        <p:spPr>
          <a:xfrm>
            <a:off x="1499267" y="5391472"/>
            <a:ext cx="525938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动词的使动用法，使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委屈。</a:t>
            </a:r>
            <a:endParaRPr lang="en-US" altLang="zh-CN" sz="2800" dirty="0"/>
          </a:p>
        </p:txBody>
      </p:sp>
      <p:sp>
        <p:nvSpPr>
          <p:cNvPr id="11" name="QB_7_BD.294_1#b4e2ce006?pid=60dbdff02&amp;color=0,0,0&amp;vtp=1&amp;bbb=1&amp;zzd= 1"/>
          <p:cNvSpPr/>
          <p:nvPr/>
        </p:nvSpPr>
        <p:spPr>
          <a:xfrm>
            <a:off x="2549430" y="172523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QB_7_BD.296_1#d9a12c913?pid=60dbdff02&amp;color=0,0,0&amp;vtp=1&amp;bbb=1&amp;zzd= 1"/>
          <p:cNvSpPr/>
          <p:nvPr/>
        </p:nvSpPr>
        <p:spPr>
          <a:xfrm>
            <a:off x="1127030" y="29665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QB_7_BD.298_1#276b0b198?pid=60dbdff02&amp;color=0,0,0&amp;vtp=1&amp;bbb=1&amp;zzd= 1"/>
          <p:cNvSpPr/>
          <p:nvPr/>
        </p:nvSpPr>
        <p:spPr>
          <a:xfrm>
            <a:off x="2549430" y="420783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B_7_BD.300_1#159b99967?pid=60dbdff02&amp;color=0,0,0&amp;vtp=1&amp;bbb=1&amp;zzd= 1"/>
          <p:cNvSpPr/>
          <p:nvPr/>
        </p:nvSpPr>
        <p:spPr>
          <a:xfrm>
            <a:off x="1127030" y="544913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  <p:bldP spid="10" grpId="0" animBg="1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02_1#8d6eb9248?pid=60dbdff02&amp;color=0,0,0&amp;vtp=1&amp;bt=1&amp;bbb=1"/>
          <p:cNvSpPr/>
          <p:nvPr/>
        </p:nvSpPr>
        <p:spPr>
          <a:xfrm>
            <a:off x="612648" y="468000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不抚壮而弃秽兮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endParaRPr lang="en-US" altLang="zh-CN" sz="2800" dirty="0"/>
          </a:p>
        </p:txBody>
      </p:sp>
      <p:sp>
        <p:nvSpPr>
          <p:cNvPr id="3" name="QB_7_AN.303_1#8d6eb9248.blank?pid=60dbdff02&amp;color=0,0,0&amp;vpa=147&amp;vtp=1&amp;bbb=1"/>
          <p:cNvSpPr/>
          <p:nvPr/>
        </p:nvSpPr>
        <p:spPr>
          <a:xfrm>
            <a:off x="1511967" y="1064265"/>
            <a:ext cx="38306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形容词作名词，壮年。</a:t>
            </a:r>
            <a:endParaRPr lang="en-US" altLang="zh-CN" sz="2800" dirty="0"/>
          </a:p>
        </p:txBody>
      </p:sp>
      <p:sp>
        <p:nvSpPr>
          <p:cNvPr id="4" name="QB_7_BD.304_1#ff77f2a7c?pid=60dbdff02&amp;color=0,0,0&amp;vtp=1&amp;bbb=1"/>
          <p:cNvSpPr/>
          <p:nvPr/>
        </p:nvSpPr>
        <p:spPr>
          <a:xfrm>
            <a:off x="612648" y="1744413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纷吾既有此内美兮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</a:t>
            </a:r>
            <a:endParaRPr lang="en-US" altLang="zh-CN" sz="2800" dirty="0"/>
          </a:p>
        </p:txBody>
      </p:sp>
      <p:sp>
        <p:nvSpPr>
          <p:cNvPr id="5" name="QB_7_AN.305_1#ff77f2a7c.blank?pid=60dbdff02&amp;color=0,0,0&amp;vpa=148&amp;vtp=1&amp;bbb=1"/>
          <p:cNvSpPr/>
          <p:nvPr/>
        </p:nvSpPr>
        <p:spPr>
          <a:xfrm>
            <a:off x="1511967" y="2340678"/>
            <a:ext cx="49022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形容词作名词，美好的品质。</a:t>
            </a:r>
            <a:endParaRPr lang="en-US" altLang="zh-CN" sz="2800" dirty="0"/>
          </a:p>
        </p:txBody>
      </p:sp>
      <p:sp>
        <p:nvSpPr>
          <p:cNvPr id="6" name="QB_7_BD.306_1#bc5478643?pid=60dbdff02&amp;color=0,0,0&amp;vtp=1&amp;bbb=1"/>
          <p:cNvSpPr/>
          <p:nvPr/>
        </p:nvSpPr>
        <p:spPr>
          <a:xfrm>
            <a:off x="612648" y="3021398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伏清白以死直兮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endParaRPr lang="en-US" altLang="zh-CN" sz="2800" dirty="0"/>
          </a:p>
        </p:txBody>
      </p:sp>
      <p:sp>
        <p:nvSpPr>
          <p:cNvPr id="7" name="QB_7_AN.307_1#bc5478643.blank?pid=60dbdff02&amp;color=0,0,0&amp;vpa=149&amp;vtp=1&amp;bbb=1"/>
          <p:cNvSpPr/>
          <p:nvPr/>
        </p:nvSpPr>
        <p:spPr>
          <a:xfrm>
            <a:off x="1511967" y="3617663"/>
            <a:ext cx="38306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形容词作名词，正道。</a:t>
            </a:r>
            <a:endParaRPr lang="en-US" altLang="zh-CN" sz="2800" dirty="0"/>
          </a:p>
        </p:txBody>
      </p:sp>
      <p:sp>
        <p:nvSpPr>
          <p:cNvPr id="8" name="QB_7_BD.308_1#c215a0afe?pid=60dbdff02&amp;color=0,0,0&amp;vtp=1&amp;bbb=1"/>
          <p:cNvSpPr/>
          <p:nvPr/>
        </p:nvSpPr>
        <p:spPr>
          <a:xfrm>
            <a:off x="612648" y="4298383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步余马于兰皋兮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</a:t>
            </a:r>
            <a:endParaRPr lang="en-US" altLang="zh-CN" sz="2800" dirty="0"/>
          </a:p>
        </p:txBody>
      </p:sp>
      <p:sp>
        <p:nvSpPr>
          <p:cNvPr id="9" name="QB_7_AN.309_1#c215a0afe.blank?pid=60dbdff02&amp;color=0,0,0&amp;vpa=150&amp;vtp=1&amp;bbb=1"/>
          <p:cNvSpPr/>
          <p:nvPr/>
        </p:nvSpPr>
        <p:spPr>
          <a:xfrm>
            <a:off x="1499267" y="4894648"/>
            <a:ext cx="52593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动词的使动用法，使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缓行。</a:t>
            </a:r>
            <a:endParaRPr lang="en-US" altLang="zh-CN" sz="2800" dirty="0"/>
          </a:p>
        </p:txBody>
      </p:sp>
      <p:sp>
        <p:nvSpPr>
          <p:cNvPr id="10" name="QB_7_BD.302_1#8d6eb9248?pid=60dbdff02&amp;color=0,0,0&amp;vtp=1&amp;bt=1&amp;bbb=1&amp;zzd= 1"/>
          <p:cNvSpPr/>
          <p:nvPr/>
        </p:nvSpPr>
        <p:spPr>
          <a:xfrm>
            <a:off x="1838230" y="1128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QB_7_BD.304_1#ff77f2a7c?pid=60dbdff02&amp;color=0,0,0&amp;vtp=1&amp;bbb=1&amp;zzd= 1"/>
          <p:cNvSpPr/>
          <p:nvPr/>
        </p:nvSpPr>
        <p:spPr>
          <a:xfrm>
            <a:off x="3260630" y="240481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QB_7_BD.306_1#bc5478643?pid=60dbdff02&amp;color=0,0,0&amp;vtp=1&amp;bbb=1&amp;zzd= 1"/>
          <p:cNvSpPr/>
          <p:nvPr/>
        </p:nvSpPr>
        <p:spPr>
          <a:xfrm>
            <a:off x="2905030" y="368179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QB_7_BD.308_1#c215a0afe?pid=60dbdff02&amp;color=0,0,0&amp;vtp=1&amp;bbb=1&amp;zzd= 1"/>
          <p:cNvSpPr/>
          <p:nvPr/>
        </p:nvSpPr>
        <p:spPr>
          <a:xfrm>
            <a:off x="1127030" y="49587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10_1#7d43d6f97?pid=60dbdff02&amp;color=0,0,0&amp;vtp=1&amp;bt=1&amp;bbb=1"/>
          <p:cNvSpPr/>
          <p:nvPr/>
        </p:nvSpPr>
        <p:spPr>
          <a:xfrm>
            <a:off x="612648" y="468000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高余冠之岌岌兮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endParaRPr lang="en-US" altLang="zh-CN" sz="2800" dirty="0"/>
          </a:p>
        </p:txBody>
      </p:sp>
      <p:sp>
        <p:nvSpPr>
          <p:cNvPr id="3" name="QB_7_AN.311_1#7d43d6f97.blank?pid=60dbdff02&amp;color=0,0,0&amp;vpa=151&amp;vtp=1&amp;bbb=1"/>
          <p:cNvSpPr/>
          <p:nvPr/>
        </p:nvSpPr>
        <p:spPr>
          <a:xfrm>
            <a:off x="1511967" y="1064265"/>
            <a:ext cx="38306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形容词作动词，加高。</a:t>
            </a:r>
            <a:endParaRPr lang="en-US" altLang="zh-CN" sz="2800" dirty="0"/>
          </a:p>
        </p:txBody>
      </p:sp>
      <p:sp>
        <p:nvSpPr>
          <p:cNvPr id="4" name="QB_7_BD.312_1#a2c0de32d?pid=60dbdff02&amp;color=0,0,0&amp;vtp=1&amp;bbb=1"/>
          <p:cNvSpPr/>
          <p:nvPr/>
        </p:nvSpPr>
        <p:spPr>
          <a:xfrm>
            <a:off x="612648" y="1744413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长余佩之陆离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endParaRPr lang="en-US" altLang="zh-CN" sz="2800" dirty="0"/>
          </a:p>
        </p:txBody>
      </p:sp>
      <p:sp>
        <p:nvSpPr>
          <p:cNvPr id="5" name="QB_7_AN.313_1#a2c0de32d.blank?pid=60dbdff02&amp;color=0,0,0&amp;vpa=152&amp;vtp=1&amp;bbb=1"/>
          <p:cNvSpPr/>
          <p:nvPr/>
        </p:nvSpPr>
        <p:spPr>
          <a:xfrm>
            <a:off x="1334166" y="2340678"/>
            <a:ext cx="38306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形容词作动词，加长。</a:t>
            </a:r>
            <a:endParaRPr lang="en-US" altLang="zh-CN" sz="2800" dirty="0"/>
          </a:p>
        </p:txBody>
      </p:sp>
      <p:sp>
        <p:nvSpPr>
          <p:cNvPr id="6" name="QB_7_BD.310_1#7d43d6f97?pid=60dbdff02&amp;color=0,0,0&amp;vtp=1&amp;bt=1&amp;bbb=1&amp;zzd= 1"/>
          <p:cNvSpPr/>
          <p:nvPr/>
        </p:nvSpPr>
        <p:spPr>
          <a:xfrm>
            <a:off x="1127030" y="1128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QB_7_BD.312_1#a2c0de32d?pid=60dbdff02&amp;color=0,0,0&amp;vtp=1&amp;bbb=1&amp;zzd= 1"/>
          <p:cNvSpPr/>
          <p:nvPr/>
        </p:nvSpPr>
        <p:spPr>
          <a:xfrm>
            <a:off x="1127030" y="240481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314_1#8f3f4487c?pid=2bb6c1a35&amp;color=0,0,0&amp;vtp=1&amp;bt=1&amp;bbb=1"/>
          <p:cNvSpPr/>
          <p:nvPr/>
        </p:nvSpPr>
        <p:spPr>
          <a:xfrm>
            <a:off x="612648" y="468000"/>
            <a:ext cx="1096365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文言句式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请指出并解释句式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再翻译句子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B_7_BD.315_1#68c9a71b6?pid=8f3f4487c&amp;color=0,0,0&amp;vtp=1&amp;bbb=1"/>
          <p:cNvSpPr/>
          <p:nvPr/>
        </p:nvSpPr>
        <p:spPr>
          <a:xfrm>
            <a:off x="612648" y="1111318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帝高阳之苗裔兮。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</a:t>
            </a:r>
            <a:endParaRPr lang="en-US" altLang="zh-CN" sz="2800" dirty="0"/>
          </a:p>
        </p:txBody>
      </p:sp>
      <p:sp>
        <p:nvSpPr>
          <p:cNvPr id="4" name="QB_7_AN.316_1#68c9a71b6.blank?pid=8f3f4487c&amp;color=0,0,0&amp;vpa=153&amp;vtp=1&amp;bbb=1"/>
          <p:cNvSpPr/>
          <p:nvPr/>
        </p:nvSpPr>
        <p:spPr>
          <a:xfrm>
            <a:off x="1867567" y="1728538"/>
            <a:ext cx="52578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判断句；省略句，省略“吾乃”。</a:t>
            </a:r>
            <a:endParaRPr lang="en-US" altLang="zh-CN" sz="2800" dirty="0"/>
          </a:p>
        </p:txBody>
      </p:sp>
      <p:sp>
        <p:nvSpPr>
          <p:cNvPr id="5" name="QB_7_AN.317_1#68c9a71b6.blank?pid=8f3f4487c&amp;color=0,0,0&amp;vpa=154&amp;vtp=1&amp;bbb=1"/>
          <p:cNvSpPr/>
          <p:nvPr/>
        </p:nvSpPr>
        <p:spPr>
          <a:xfrm>
            <a:off x="1854867" y="2355283"/>
            <a:ext cx="77597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（我是）颛顼帝的远代子孙（即楚王的同宗）。</a:t>
            </a:r>
            <a:endParaRPr lang="en-US" altLang="zh-CN" sz="2800" dirty="0"/>
          </a:p>
        </p:txBody>
      </p:sp>
      <p:sp>
        <p:nvSpPr>
          <p:cNvPr id="6" name="QB_7_BD.318_1#0004206b0?pid=8f3f4487c&amp;color=0,0,0&amp;vtp=1&amp;bbb=1"/>
          <p:cNvSpPr/>
          <p:nvPr/>
        </p:nvSpPr>
        <p:spPr>
          <a:xfrm>
            <a:off x="612648" y="3041718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肇锡余以嘉名。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</a:t>
            </a:r>
            <a:endParaRPr lang="en-US" altLang="zh-CN" sz="2800" dirty="0"/>
          </a:p>
        </p:txBody>
      </p:sp>
      <p:sp>
        <p:nvSpPr>
          <p:cNvPr id="7" name="QB_7_AN.319_1#0004206b0.blank?pid=8f3f4487c&amp;color=0,0,0&amp;vpa=155&amp;vtp=1&amp;bbb=1"/>
          <p:cNvSpPr/>
          <p:nvPr/>
        </p:nvSpPr>
        <p:spPr>
          <a:xfrm>
            <a:off x="1854867" y="3658938"/>
            <a:ext cx="74009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状语后置句，正常语序应为“肇以嘉名锡余”。</a:t>
            </a:r>
            <a:endParaRPr lang="en-US" altLang="zh-CN" sz="2800" dirty="0"/>
          </a:p>
        </p:txBody>
      </p:sp>
      <p:sp>
        <p:nvSpPr>
          <p:cNvPr id="8" name="QB_7_AN.320_1#0004206b0.blank?pid=8f3f4487c&amp;color=0,0,0&amp;vpa=156&amp;vtp=1&amp;bbb=1"/>
          <p:cNvSpPr/>
          <p:nvPr/>
        </p:nvSpPr>
        <p:spPr>
          <a:xfrm>
            <a:off x="1854867" y="4285683"/>
            <a:ext cx="88296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一出生就把美名赐给我（即“一出生就赐给我美名”）。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7" grpId="0" animBg="1" build="p"/>
      <p:bldP spid="8" grpId="0" animBg="1" build="p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21_1#dc8f24e10?pid=8f3f4487c&amp;color=0,0,0&amp;vtp=1&amp;bt=1&amp;bbb=1"/>
          <p:cNvSpPr/>
          <p:nvPr/>
        </p:nvSpPr>
        <p:spPr>
          <a:xfrm>
            <a:off x="612648" y="468000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恐年岁之不吾与。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endParaRPr lang="en-US" altLang="zh-CN" sz="2800" dirty="0"/>
          </a:p>
        </p:txBody>
      </p:sp>
      <p:sp>
        <p:nvSpPr>
          <p:cNvPr id="3" name="QB_7_AN.322_1#dc8f24e10.blank?pid=8f3f4487c&amp;color=0,0,0&amp;vpa=157&amp;vtp=1&amp;bbb=1"/>
          <p:cNvSpPr/>
          <p:nvPr/>
        </p:nvSpPr>
        <p:spPr>
          <a:xfrm>
            <a:off x="1854867" y="1085220"/>
            <a:ext cx="77581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宾语前置句，正常语序应为“恐年岁之不与吾”。</a:t>
            </a:r>
            <a:endParaRPr lang="en-US" altLang="zh-CN" sz="2800" dirty="0"/>
          </a:p>
        </p:txBody>
      </p:sp>
      <p:sp>
        <p:nvSpPr>
          <p:cNvPr id="4" name="QB_7_AN.323_1#dc8f24e10.blank?pid=8f3f4487c&amp;color=0,0,0&amp;vpa=158&amp;vtp=1&amp;bbb=1"/>
          <p:cNvSpPr/>
          <p:nvPr/>
        </p:nvSpPr>
        <p:spPr>
          <a:xfrm>
            <a:off x="1867567" y="1711965"/>
            <a:ext cx="34734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担心岁月不等待我。</a:t>
            </a:r>
            <a:endParaRPr lang="en-US" altLang="zh-CN" sz="2800" dirty="0"/>
          </a:p>
        </p:txBody>
      </p:sp>
      <p:sp>
        <p:nvSpPr>
          <p:cNvPr id="5" name="QB_7_BD.324_1#f7529226d?pid=8f3f4487c&amp;color=0,0,0&amp;vtp=1&amp;bbb=1&amp;hb=1"/>
          <p:cNvSpPr/>
          <p:nvPr/>
        </p:nvSpPr>
        <p:spPr>
          <a:xfrm>
            <a:off x="612648" y="2397828"/>
            <a:ext cx="1096365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不吾知其亦已兮，苟余情其信芳。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</a:t>
            </a:r>
            <a:endParaRPr lang="en-US" altLang="zh-CN" sz="2800" dirty="0"/>
          </a:p>
        </p:txBody>
      </p:sp>
      <p:sp>
        <p:nvSpPr>
          <p:cNvPr id="6" name="QB_7_AN.325_1#f7529226d.blank?pid=8f3f4487c&amp;color=0,0,0&amp;vpa=159&amp;vtp=1&amp;bbb=1&amp;hb=1"/>
          <p:cNvSpPr/>
          <p:nvPr/>
        </p:nvSpPr>
        <p:spPr>
          <a:xfrm>
            <a:off x="612648" y="3015048"/>
            <a:ext cx="10963656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宾语前置句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，正常语序应为“不知吾其亦已兮，苟余情其信芳”。</a:t>
            </a:r>
            <a:endParaRPr lang="en-US" altLang="zh-CN" sz="2800" dirty="0"/>
          </a:p>
        </p:txBody>
      </p:sp>
      <p:sp>
        <p:nvSpPr>
          <p:cNvPr id="7" name="QB_7_AN.326_1#f7529226d.blank?pid=8f3f4487c&amp;color=0,0,0&amp;vpa=160&amp;vtp=1&amp;bbb=1"/>
          <p:cNvSpPr/>
          <p:nvPr/>
        </p:nvSpPr>
        <p:spPr>
          <a:xfrm>
            <a:off x="1854867" y="4289493"/>
            <a:ext cx="77597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不了解我也就算了，只要我本心确实是美好的。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6" grpId="0" animBg="1" build="p"/>
      <p:bldP spid="7" grpId="0" animBg="1" build="p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27_1#84f645bf4?pid=8f3f4487c&amp;color=0,0,0&amp;vtp=1&amp;bt=1&amp;bbb=1&amp;hb=1"/>
          <p:cNvSpPr/>
          <p:nvPr/>
        </p:nvSpPr>
        <p:spPr>
          <a:xfrm>
            <a:off x="612648" y="468000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高余冠之岌岌兮，长余佩之陆离。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</a:t>
            </a:r>
            <a:endParaRPr lang="en-US" altLang="zh-CN" sz="2800" dirty="0"/>
          </a:p>
        </p:txBody>
      </p:sp>
      <p:sp>
        <p:nvSpPr>
          <p:cNvPr id="3" name="QB_7_AN.328_1#84f645bf4.blank?pid=8f3f4487c&amp;color=0,0,0&amp;vpa=161&amp;vtp=1&amp;bbb=1"/>
          <p:cNvSpPr/>
          <p:nvPr/>
        </p:nvSpPr>
        <p:spPr>
          <a:xfrm>
            <a:off x="612648" y="1085220"/>
            <a:ext cx="114252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定语后置句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，正常语序应为“高余岌岌之冠兮,长余陆离之佩”。</a:t>
            </a:r>
            <a:endParaRPr lang="en-US" altLang="zh-CN" sz="2800" dirty="0"/>
          </a:p>
        </p:txBody>
      </p:sp>
      <p:sp>
        <p:nvSpPr>
          <p:cNvPr id="4" name="QB_7_AN.329_1#84f645bf4.blank?pid=8f3f4487c&amp;color=0,0,0&amp;vpa=162&amp;vtp=1&amp;bbb=1"/>
          <p:cNvSpPr/>
          <p:nvPr/>
        </p:nvSpPr>
        <p:spPr>
          <a:xfrm>
            <a:off x="1854867" y="1711965"/>
            <a:ext cx="66881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加高我高高的帽子，加长我长长的佩带。</a:t>
            </a:r>
            <a:endParaRPr lang="en-US" altLang="zh-CN" sz="2800" dirty="0"/>
          </a:p>
        </p:txBody>
      </p:sp>
      <p:sp>
        <p:nvSpPr>
          <p:cNvPr id="5" name="QB_7_BD.330_1#890a3b9cd?pid=8f3f4487c&amp;color=0,0,0&amp;vtp=1&amp;bbb=1"/>
          <p:cNvSpPr/>
          <p:nvPr/>
        </p:nvSpPr>
        <p:spPr>
          <a:xfrm>
            <a:off x="612648" y="2397828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虽体解吾犹未变兮。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</a:t>
            </a:r>
            <a:endParaRPr lang="en-US" altLang="zh-CN" sz="2800" dirty="0"/>
          </a:p>
        </p:txBody>
      </p:sp>
      <p:sp>
        <p:nvSpPr>
          <p:cNvPr id="6" name="QB_7_AN.331_1#890a3b9cd.blank?pid=8f3f4487c&amp;color=0,0,0&amp;vpa=163&amp;vtp=1&amp;bbb=1"/>
          <p:cNvSpPr/>
          <p:nvPr/>
        </p:nvSpPr>
        <p:spPr>
          <a:xfrm>
            <a:off x="1867567" y="3015048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被动句。</a:t>
            </a:r>
            <a:endParaRPr lang="en-US" altLang="zh-CN" sz="2800" dirty="0"/>
          </a:p>
        </p:txBody>
      </p:sp>
      <p:sp>
        <p:nvSpPr>
          <p:cNvPr id="7" name="QB_7_AN.332_1#890a3b9cd.blank?pid=8f3f4487c&amp;color=0,0,0&amp;vpa=164&amp;vtp=1&amp;bbb=1"/>
          <p:cNvSpPr/>
          <p:nvPr/>
        </p:nvSpPr>
        <p:spPr>
          <a:xfrm>
            <a:off x="1867567" y="3641793"/>
            <a:ext cx="49022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即使被肢解我仍然不会改变。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6" grpId="0" animBg="1" build="p"/>
      <p:bldP spid="7" grpId="0" animBg="1" build="p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33_1#495b5cce5?pid=8f3f4487c&amp;color=0,0,0&amp;vtp=1&amp;bt=1&amp;bbb=1"/>
          <p:cNvSpPr/>
          <p:nvPr/>
        </p:nvSpPr>
        <p:spPr>
          <a:xfrm>
            <a:off x="612648" y="468000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謇朝谇而夕替。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</a:t>
            </a:r>
            <a:endParaRPr lang="en-US" altLang="zh-CN" sz="2800" dirty="0"/>
          </a:p>
        </p:txBody>
      </p:sp>
      <p:sp>
        <p:nvSpPr>
          <p:cNvPr id="3" name="QB_7_AN.334_1#495b5cce5.blank?pid=8f3f4487c&amp;color=0,0,0&amp;vpa=165&amp;vtp=1&amp;bbb=1"/>
          <p:cNvSpPr/>
          <p:nvPr/>
        </p:nvSpPr>
        <p:spPr>
          <a:xfrm>
            <a:off x="1689767" y="1085220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被动句。</a:t>
            </a:r>
            <a:endParaRPr lang="en-US" altLang="zh-CN" sz="2800" dirty="0"/>
          </a:p>
        </p:txBody>
      </p:sp>
      <p:sp>
        <p:nvSpPr>
          <p:cNvPr id="4" name="QB_7_AN.335_1#495b5cce5.blank?pid=8f3f4487c&amp;color=0,0,0&amp;vpa=166&amp;vtp=1&amp;bbb=1"/>
          <p:cNvSpPr/>
          <p:nvPr/>
        </p:nvSpPr>
        <p:spPr>
          <a:xfrm>
            <a:off x="1677067" y="1711965"/>
            <a:ext cx="52593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（可）早上进谏晚上即遭贬黜。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36_1#47d192b22?pid=2bb6c1a35&amp;color=0,0,0&amp;vtp=1&amp;bt=1&amp;bbb=1&amp;hb=1"/>
          <p:cNvSpPr/>
          <p:nvPr/>
        </p:nvSpPr>
        <p:spPr>
          <a:xfrm>
            <a:off x="612648" y="468000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古代文化常识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填空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普通人称自己已故的父亲为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考”“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称自己已故的母亲为“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妣”“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而已故的父母就合称为“考妣”。</a:t>
            </a:r>
            <a:endParaRPr lang="en-US" altLang="zh-CN" sz="2800" dirty="0"/>
          </a:p>
        </p:txBody>
      </p:sp>
      <p:sp>
        <p:nvSpPr>
          <p:cNvPr id="3" name="QB_6_AN.337_1#47d192b22.blank?pid=2bb6c1a35&amp;color=0,0,0&amp;vpa=167&amp;vtp=1&amp;bbb=1"/>
          <p:cNvSpPr/>
          <p:nvPr/>
        </p:nvSpPr>
        <p:spPr>
          <a:xfrm>
            <a:off x="5717255" y="1085220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先考</a:t>
            </a:r>
            <a:endParaRPr lang="en-US" altLang="zh-CN" sz="2800" dirty="0"/>
          </a:p>
        </p:txBody>
      </p:sp>
      <p:sp>
        <p:nvSpPr>
          <p:cNvPr id="4" name="QB_6_AN.338_1#47d192b22.blank?pid=2bb6c1a35&amp;color=0,0,0&amp;vpa=168&amp;vtp=1&amp;bbb=1"/>
          <p:cNvSpPr/>
          <p:nvPr/>
        </p:nvSpPr>
        <p:spPr>
          <a:xfrm>
            <a:off x="622967" y="1711965"/>
            <a:ext cx="9731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先妣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9009171f?pid=4cc1bab32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三、知识链接</a:t>
            </a:r>
            <a:endParaRPr lang="en-US" altLang="zh-CN" sz="3000" dirty="0"/>
          </a:p>
        </p:txBody>
      </p:sp>
      <p:sp>
        <p:nvSpPr>
          <p:cNvPr id="3" name="P_6_BD#fa44e853b?pid=39009171f&amp;color=0,0,0&amp;vtp=1&amp;bbb=1&amp;hb=1"/>
          <p:cNvSpPr/>
          <p:nvPr/>
        </p:nvSpPr>
        <p:spPr>
          <a:xfrm>
            <a:off x="612648" y="1135253"/>
            <a:ext cx="10963656" cy="38066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《离骚》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离骚》是屈原的代表作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，是中国古代文学史上最长的一首浪漫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主义政治抒情诗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。诗中运用了大量的古代神话传说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，以想象和联想的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方式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，借助具体生动的艺术形象，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表现了屈原对理想的热烈追求。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离骚》与《诗经》中的《国风》在文学史上并称“风骚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”，是中国古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典诗歌的两大源头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，对后世有着深远的影响。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7b558026?pid=b549f947d&amp;color=0,173,163&amp;vtp=1&amp;bt=1&amp;bbb=1"/>
          <p:cNvSpPr/>
          <p:nvPr/>
        </p:nvSpPr>
        <p:spPr>
          <a:xfrm>
            <a:off x="612648" y="466344"/>
            <a:ext cx="10963656" cy="487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32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读写结合</a:t>
            </a:r>
            <a:endParaRPr lang="en-US" altLang="zh-CN" sz="3200" dirty="0"/>
          </a:p>
        </p:txBody>
      </p:sp>
      <p:sp>
        <p:nvSpPr>
          <p:cNvPr id="3" name="C_6_BD#6a6de578b?pid=d7b558026&amp;color=0,0,0&amp;vtp=1&amp;bbb=1"/>
          <p:cNvSpPr/>
          <p:nvPr/>
        </p:nvSpPr>
        <p:spPr>
          <a:xfrm>
            <a:off x="612648" y="963549"/>
            <a:ext cx="10963656" cy="55791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一、课内积累</a:t>
            </a:r>
            <a:endParaRPr lang="en-US" altLang="zh-CN" sz="3000" dirty="0"/>
          </a:p>
        </p:txBody>
      </p:sp>
      <p:sp>
        <p:nvSpPr>
          <p:cNvPr id="4" name="P_7_BD#a8e6ed6d1?pid=6a6de578b&amp;color=0,0,0&amp;vtp=1&amp;bbb=1&amp;hb=1"/>
          <p:cNvSpPr/>
          <p:nvPr/>
        </p:nvSpPr>
        <p:spPr>
          <a:xfrm>
            <a:off x="612648" y="1585341"/>
            <a:ext cx="10963656" cy="4673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忠诚爱国的屈原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战国时期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各国争雄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楚国外有秦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齐等强国的威胁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内受旧贵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族势力庞大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政治腐败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民生凋敝之困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值此危局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屈原洞察时势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认为唯有改革才能挽救楚国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他力主以律法整饬社会秩序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打破旧利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益格局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主张举贤任能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选拔德才兼备之人治国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屈原的赤诚源于对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楚国山河与百姓的热爱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他深知只有楚国强大才能护佑百姓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他不惧旧贵族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将个人命运与楚国兴衰联系起来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矢志不渝地为楚国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的安定繁荣奔走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a8e6ed6d1?pid=6a6de578b&amp;color=0,0,0&amp;vtp=1&amp;bbb=1&amp;hb=1"/>
          <p:cNvSpPr/>
          <p:nvPr/>
        </p:nvSpPr>
        <p:spPr>
          <a:xfrm>
            <a:off x="612648" y="468000"/>
            <a:ext cx="10963656" cy="12039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运用角度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忠诚爱国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为国奉献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责任担当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#1.2.1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a8e6ed6d1?pid=6a6de578b&amp;color=0,0,0&amp;mp=1&amp;vtp=1&amp;bt=1&amp;bbb=1&amp;hb=1"/>
          <p:cNvSpPr/>
          <p:nvPr/>
        </p:nvSpPr>
        <p:spPr>
          <a:xfrm>
            <a:off x="612648" y="468000"/>
            <a:ext cx="10963656" cy="50901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素材运用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历史长河中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屈原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亦余心之所善兮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虽九死其犹未悔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的千古名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言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彰显其对理想的追求与对楚国的忠诚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这种精神跨越时空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至今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仍具价值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在和平年代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科技创新领域的科研工作者传承此精神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将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个人命运与国家兴衰联系起来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嫦娥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团队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为实现航天探月梦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攻克无数技术难题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历经多次失败仍坚持不懈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最终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，“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嫦娥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系列探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测器成功探月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推动我国航天事业迈向世界前列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这些科研工作者以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实际行动诠释了新时代的爱国担当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#1.3.1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84a4256d?pid=d7b558026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二、课外拓展</a:t>
            </a:r>
            <a:endParaRPr lang="en-US" altLang="zh-CN" sz="3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P_7_BD#17ca8397c?pid=984a4256d&amp;color=0,0,0&amp;vtp=1&amp;bbb=1&amp;hb=1"/>
              <p:cNvSpPr/>
              <p:nvPr/>
            </p:nvSpPr>
            <p:spPr>
              <a:xfrm>
                <a:off x="612648" y="1135253"/>
                <a:ext cx="10963656" cy="257727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长亭送别</a:t>
                </a:r>
                <a:endParaRPr lang="en-US" altLang="zh-CN" sz="2800" dirty="0"/>
              </a:p>
              <a:p>
                <a:pPr algn="ctr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王实甫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正宫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】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①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端正好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】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②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碧云天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黄花地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③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西风紧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北雁南飞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晓来谁染霜林醉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④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？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总是离人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⑤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泪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3" name="P_7_BD#17ca8397c?pid=984a4256d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1135253"/>
                <a:ext cx="10963656" cy="2577275"/>
              </a:xfrm>
              <a:prstGeom prst="rect">
                <a:avLst/>
              </a:prstGeom>
              <a:blipFill rotWithShape="1">
                <a:blip r:embed="rId1"/>
                <a:stretch>
                  <a:fillRect l="-5" t="-20" r="2" b="-34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e1a7aad62?pid=984a4256d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字词释义</a:t>
            </a:r>
            <a:endParaRPr lang="en-US" altLang="zh-CN" sz="3000" dirty="0"/>
          </a:p>
        </p:txBody>
      </p:sp>
      <p:sp>
        <p:nvSpPr>
          <p:cNvPr id="3" name="P_8_BD#81b209b0f?pid=e1a7aad62&amp;color=0,0,0&amp;vtp=1&amp;bbb=1&amp;hb=1"/>
          <p:cNvSpPr/>
          <p:nvPr/>
        </p:nvSpPr>
        <p:spPr>
          <a:xfrm>
            <a:off x="612648" y="1135253"/>
            <a:ext cx="10963656" cy="25109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①正宫：宫调名之一。②端正好：曲牌名，曲调庄重、肃穆。③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“碧云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”两句：化用范仲淹《苏幕遮》词句“碧云天，黄叶地”。④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霜林醉：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形容经霜的树叶变红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，像人醉酒后的脸色一样。⑤离人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：处于离别中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的人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，化用苏轼《水龙吟·次韵章质夫杨花词》词句“点点是离人泪”。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6916c74c7?pid=984a4256d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白话诗歌</a:t>
            </a:r>
            <a:endParaRPr lang="en-US" altLang="zh-CN" sz="3000" dirty="0"/>
          </a:p>
        </p:txBody>
      </p:sp>
      <p:sp>
        <p:nvSpPr>
          <p:cNvPr id="3" name="P_8_BD#3fda17c8f?pid=6916c74c7&amp;color=0,0,0&amp;vtp=1&amp;bbb=1&amp;hb=1"/>
          <p:cNvSpPr/>
          <p:nvPr/>
        </p:nvSpPr>
        <p:spPr>
          <a:xfrm>
            <a:off x="612648" y="1135253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碧蓝的天空中飘着悠悠白云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大地上铺满了层层黄花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秋风猛烈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地吹着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大雁排着队向南飞去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清晨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到底是谁把经霜的枫林染得如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醉般红艳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想来总是那离人的眼泪啊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3cd2e6d96?pid=984a4256d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诗意理解</a:t>
            </a:r>
            <a:endParaRPr lang="en-US" altLang="zh-CN" sz="3000" dirty="0"/>
          </a:p>
        </p:txBody>
      </p:sp>
      <p:sp>
        <p:nvSpPr>
          <p:cNvPr id="3" name="QO_8_BD.339_1#36723508b?pid=3cd2e6d96&amp;color=0,0,0&amp;vtp=1&amp;bbb=1"/>
          <p:cNvSpPr/>
          <p:nvPr/>
        </p:nvSpPr>
        <p:spPr>
          <a:xfrm>
            <a:off x="612648" y="1140524"/>
            <a:ext cx="1096365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补写出下列句子中的空缺部分。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QB_9_BD.340_1#0d792191d?pid=36723508b&amp;color=0,0,0&amp;vtp=1&amp;bbb=1&amp;hb=1"/>
          <p:cNvSpPr/>
          <p:nvPr/>
        </p:nvSpPr>
        <p:spPr>
          <a:xfrm>
            <a:off x="612648" y="1786953"/>
            <a:ext cx="10963656" cy="18635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秋日送友人远行，望着天空中飘浮的白云、满地凋零的菊花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，耳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边似乎传来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《长亭送别》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中的吟唱：“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”，将离别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的愁绪渲染得愈发浓烈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9_AN.341_1#0d792191d.blank?pid=36723508b&amp;color=0,0,0&amp;vpa=169&amp;vtp=1&amp;bbb=1"/>
          <p:cNvSpPr/>
          <p:nvPr/>
        </p:nvSpPr>
        <p:spPr>
          <a:xfrm>
            <a:off x="6469730" y="2404173"/>
            <a:ext cx="13303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碧云天</a:t>
            </a:r>
            <a:endParaRPr lang="en-US" altLang="zh-CN" sz="2800" dirty="0"/>
          </a:p>
        </p:txBody>
      </p:sp>
      <p:sp>
        <p:nvSpPr>
          <p:cNvPr id="6" name="QB_9_AN.342_1#0d792191d.blank?pid=36723508b&amp;color=0,0,0&amp;vpa=170&amp;vtp=1&amp;bbb=1"/>
          <p:cNvSpPr/>
          <p:nvPr/>
        </p:nvSpPr>
        <p:spPr>
          <a:xfrm>
            <a:off x="8247730" y="2404173"/>
            <a:ext cx="13303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黄花地</a:t>
            </a:r>
            <a:endParaRPr lang="en-US" altLang="zh-CN" sz="2800" dirty="0"/>
          </a:p>
        </p:txBody>
      </p:sp>
      <p:sp>
        <p:nvSpPr>
          <p:cNvPr id="7" name="QB_9_BD.343_1#23f6092ca?pid=36723508b&amp;color=0,0,0&amp;vtp=1&amp;bbb=1&amp;hb=1"/>
          <p:cNvSpPr/>
          <p:nvPr/>
        </p:nvSpPr>
        <p:spPr>
          <a:xfrm>
            <a:off x="612648" y="3712400"/>
            <a:ext cx="10963656" cy="18635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文学作品常借自然景象烘托情感。王实甫在《长亭送别》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里以“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两句描绘出秋风萧瑟、大雁南飞的画面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，巧妙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传达出人物内心的不舍与凄凉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9_AN.344_1#23f6092ca.blank?pid=36723508b&amp;color=0,0,0&amp;vpa=171&amp;vtp=1&amp;bbb=1"/>
          <p:cNvSpPr/>
          <p:nvPr/>
        </p:nvSpPr>
        <p:spPr>
          <a:xfrm>
            <a:off x="622967" y="4329620"/>
            <a:ext cx="13303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西风紧</a:t>
            </a:r>
            <a:endParaRPr lang="en-US" altLang="zh-CN" sz="2800" dirty="0"/>
          </a:p>
        </p:txBody>
      </p:sp>
      <p:sp>
        <p:nvSpPr>
          <p:cNvPr id="9" name="QB_9_AN.345_1#23f6092ca.blank?pid=36723508b&amp;color=0,0,0&amp;vpa=172&amp;vtp=1&amp;bbb=1"/>
          <p:cNvSpPr/>
          <p:nvPr/>
        </p:nvSpPr>
        <p:spPr>
          <a:xfrm>
            <a:off x="2400967" y="4329620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北雁南飞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8" grpId="0" animBg="1" build="p"/>
      <p:bldP spid="9" grpId="0" animBg="1" build="p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9_BD.346_1#d8fc9b3e0?pid=36723508b&amp;color=0,0,0&amp;vtp=1&amp;bt=1&amp;bbb=1&amp;hb=1"/>
          <p:cNvSpPr/>
          <p:nvPr/>
        </p:nvSpPr>
        <p:spPr>
          <a:xfrm>
            <a:off x="612648" y="468000"/>
            <a:ext cx="10963656" cy="18635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看到经霜的枫叶好像被染红一般，你心中浮现出《长亭送别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》中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的“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？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瞬间明白这似火的丹枫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，原是浸透了离人无尽的泪水。</a:t>
            </a:r>
            <a:endParaRPr lang="en-US" altLang="zh-CN" sz="2800" dirty="0"/>
          </a:p>
        </p:txBody>
      </p:sp>
      <p:sp>
        <p:nvSpPr>
          <p:cNvPr id="3" name="QB_9_AN.347_1#d8fc9b3e0.blank?pid=36723508b&amp;color=0,0,0&amp;vpa=173&amp;vtp=1&amp;bbb=1"/>
          <p:cNvSpPr/>
          <p:nvPr/>
        </p:nvSpPr>
        <p:spPr>
          <a:xfrm>
            <a:off x="1135729" y="1085220"/>
            <a:ext cx="27590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晓来谁染霜林醉</a:t>
            </a:r>
            <a:endParaRPr lang="en-US" altLang="zh-CN" sz="2800" dirty="0"/>
          </a:p>
        </p:txBody>
      </p:sp>
      <p:sp>
        <p:nvSpPr>
          <p:cNvPr id="4" name="QB_9_AN.348_1#d8fc9b3e0.blank?pid=36723508b&amp;color=0,0,0&amp;vpa=174&amp;vtp=1&amp;bbb=1"/>
          <p:cNvSpPr/>
          <p:nvPr/>
        </p:nvSpPr>
        <p:spPr>
          <a:xfrm>
            <a:off x="4323430" y="1085220"/>
            <a:ext cx="650875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总是离人泪（每空1分，写错字不得分）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14803ff5?pid=d7b558026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三、读写结合</a:t>
            </a:r>
            <a:endParaRPr lang="en-US" altLang="zh-CN" sz="3000" dirty="0"/>
          </a:p>
        </p:txBody>
      </p:sp>
      <p:sp>
        <p:nvSpPr>
          <p:cNvPr id="3" name="QB_7_BD.349_1#09069d84d?pid=c14803ff5&amp;color=0,0,0&amp;vtp=1&amp;bbb=1&amp;hb=1"/>
          <p:cNvSpPr/>
          <p:nvPr/>
        </p:nvSpPr>
        <p:spPr>
          <a:xfrm>
            <a:off x="612648" y="1135253"/>
            <a:ext cx="10963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请以“跨越千年的精神回响——从《氓》、《离骚》（节选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）看当代价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”为主题，写一段250个字左右的文字。要求：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①至少运用一种修辞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手法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；②阐述优秀精神在当代社会的意义与传承方式。（10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52_2#09069d84d?pid=c14803ff5&amp;color=0,0,0&amp;vtp=1&amp;bt=1&amp;bbb=1&amp;hb=1&amp;hltap=1"/>
          <p:cNvSpPr/>
          <p:nvPr/>
        </p:nvSpPr>
        <p:spPr>
          <a:xfrm>
            <a:off x="612648" y="493400"/>
            <a:ext cx="10963656" cy="563848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3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7_AN.351_1#09069d84d?pid=c14803ff5&amp;color=0,0,0&amp;vtp=1&amp;bt=1&amp;bbb=1&amp;hb=1&amp;hla=1"/>
          <p:cNvSpPr/>
          <p:nvPr/>
        </p:nvSpPr>
        <p:spPr>
          <a:xfrm>
            <a:off x="612648" y="468000"/>
            <a:ext cx="10963656" cy="5674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示例）《氓》中女子“反是不思，亦已焉哉”的决然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，是对封建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婚姻枷锁的奋力挣脱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；《离骚》（节选）里屈原“亦余心之所善兮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，虽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九死其犹未悔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”的呐喊，是对家国大义的矢志不渝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。二者虽一诉个人悲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情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，一怀天下苍生，却同样彰显出震撼人心的抗争力量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。这种精神在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当代依然熠熠生辉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：女性通过法律手段维护权利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，恰似古代女子打破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婚姻桎梏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；航天团队潜心钻研，攻克技术难关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，正如屈原为强国理想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九死不悔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。前者让性别平等观念深入人心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，后者让民族复兴之路越走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越远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。传承这些精神，不仅需要铭记历史，从经典中汲取力量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，更需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亲身践行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，在各自岗位上坚守正义与理想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，让跨越千年的精神在新时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代持续回响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。（运用修辞手法4分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，阐述优秀精神在当代社会的意义与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传承方式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4分，语言生动形象2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fa44e853b?pid=39009171f&amp;color=0,0,0&amp;vtp=1&amp;bt=1&amp;bbb=1&amp;hb=1"/>
          <p:cNvSpPr/>
          <p:nvPr/>
        </p:nvSpPr>
        <p:spPr>
          <a:xfrm>
            <a:off x="612648" y="468000"/>
            <a:ext cx="10963656" cy="44540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楚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辞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楚辞在战国中后期兴起于楚国，是以屈原为代表的楚国诗人在楚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国歌谣的基础上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，创造出的一种诗歌形式。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楚辞描写楚地风土人情，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具有浓郁的地方色彩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，特点是篇幅宏伟、想象丰富。楚辞突破了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《诗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》以四言为主的格律限制，句法灵活多变；多用“兮”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字以助语势，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富有浪漫主义色彩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。由于屈原的《离骚》是楚辞的代表作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，所以楚辞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又被称为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“骚”或“骚体”。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c3983dc5?pid=4cc1bab32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四、文意梳理</a:t>
            </a:r>
            <a:endParaRPr lang="en-US" altLang="zh-CN" sz="3000" dirty="0"/>
          </a:p>
        </p:txBody>
      </p:sp>
      <p:pic>
        <p:nvPicPr>
          <p:cNvPr id="3" name="P_6_BD#6dd36c660?pid=9c3983dc5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4600" y="1196975"/>
            <a:ext cx="7159752" cy="3282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14214</Words>
  <Application>WPS 演示</Application>
  <PresentationFormat>宽屏</PresentationFormat>
  <Paragraphs>1029</Paragraphs>
  <Slides>79</Slides>
  <Notes>79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79</vt:i4>
      </vt:variant>
    </vt:vector>
  </HeadingPairs>
  <TitlesOfParts>
    <vt:vector size="95" baseType="lpstr">
      <vt:lpstr>Arial</vt:lpstr>
      <vt:lpstr>宋体</vt:lpstr>
      <vt:lpstr>Wingdings</vt:lpstr>
      <vt:lpstr>Times New Roman</vt:lpstr>
      <vt:lpstr>微软雅黑</vt:lpstr>
      <vt:lpstr>Times New Roman</vt:lpstr>
      <vt:lpstr>宋体</vt:lpstr>
      <vt:lpstr>Calibri</vt:lpstr>
      <vt:lpstr>Arial Unicode MS</vt:lpstr>
      <vt:lpstr>等线</vt:lpstr>
      <vt:lpstr>楷体</vt:lpstr>
      <vt:lpstr>Calibri</vt:lpstr>
      <vt:lpstr>Cambria Math</vt:lpstr>
      <vt:lpstr>方正粗等线简体</vt:lpstr>
      <vt:lpstr/>
      <vt:lpstr>1_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曲一线</cp:lastModifiedBy>
  <cp:revision>5</cp:revision>
  <dcterms:created xsi:type="dcterms:W3CDTF">2025-07-25T02:46:00Z</dcterms:created>
  <dcterms:modified xsi:type="dcterms:W3CDTF">2025-09-04T01:47:13Z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B028279F919440A38FD961F35461C78D_12</vt:lpwstr>
  </property>
  <property fmtid="{D5CDD505-2E9C-101B-9397-08002B2CF9AE}" pid="3" name="KSOProductBuildVer">
    <vt:lpwstr>2052-12.1.0.22529</vt:lpwstr>
  </property>
</Properties>
</file>